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Lst>
  <p:notesMasterIdLst>
    <p:notesMasterId r:id="rId14"/>
  </p:notesMasterIdLst>
  <p:handoutMasterIdLst>
    <p:handoutMasterId r:id="rId15"/>
  </p:handoutMasterIdLst>
  <p:sldIdLst>
    <p:sldId id="258" r:id="rId3"/>
    <p:sldId id="303" r:id="rId4"/>
    <p:sldId id="259" r:id="rId5"/>
    <p:sldId id="260" r:id="rId6"/>
    <p:sldId id="261" r:id="rId7"/>
    <p:sldId id="262" r:id="rId8"/>
    <p:sldId id="263" r:id="rId9"/>
    <p:sldId id="264" r:id="rId10"/>
    <p:sldId id="275" r:id="rId11"/>
    <p:sldId id="301" r:id="rId12"/>
    <p:sldId id="302" r:id="rId13"/>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5" userDrawn="1">
          <p15:clr>
            <a:srgbClr val="A4A3A4"/>
          </p15:clr>
        </p15:guide>
        <p15:guide id="2" pos="309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E2FBFE"/>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19" autoAdjust="0"/>
    <p:restoredTop sz="94280" autoAdjust="0"/>
  </p:normalViewPr>
  <p:slideViewPr>
    <p:cSldViewPr snapToGrid="0" showGuides="1">
      <p:cViewPr>
        <p:scale>
          <a:sx n="100" d="100"/>
          <a:sy n="100" d="100"/>
        </p:scale>
        <p:origin x="468" y="-1512"/>
      </p:cViewPr>
      <p:guideLst>
        <p:guide orient="horz" pos="2205"/>
        <p:guide pos="309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1" d="100"/>
          <a:sy n="51" d="100"/>
        </p:scale>
        <p:origin x="2958"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678" cy="49835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348" y="1"/>
            <a:ext cx="2950765" cy="498358"/>
          </a:xfrm>
          <a:prstGeom prst="rect">
            <a:avLst/>
          </a:prstGeom>
        </p:spPr>
        <p:txBody>
          <a:bodyPr vert="horz" lIns="91440" tIns="45720" rIns="91440" bIns="45720" rtlCol="0"/>
          <a:lstStyle>
            <a:lvl1pPr algn="r">
              <a:defRPr sz="1200"/>
            </a:lvl1pPr>
          </a:lstStyle>
          <a:p>
            <a:fld id="{4B6B62A1-1A12-4ED8-9FAC-5F8806963426}" type="datetime1">
              <a:rPr kumimoji="1" lang="ja-JP" altLang="en-US" smtClean="0"/>
              <a:t>2020/3/2</a:t>
            </a:fld>
            <a:endParaRPr kumimoji="1" lang="ja-JP" altLang="en-US"/>
          </a:p>
        </p:txBody>
      </p:sp>
      <p:sp>
        <p:nvSpPr>
          <p:cNvPr id="4" name="フッター プレースホルダー 3"/>
          <p:cNvSpPr>
            <a:spLocks noGrp="1"/>
          </p:cNvSpPr>
          <p:nvPr>
            <p:ph type="ftr" sz="quarter" idx="2"/>
          </p:nvPr>
        </p:nvSpPr>
        <p:spPr>
          <a:xfrm>
            <a:off x="0" y="9440981"/>
            <a:ext cx="2949678" cy="49835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348" y="9440981"/>
            <a:ext cx="2950765" cy="498357"/>
          </a:xfrm>
          <a:prstGeom prst="rect">
            <a:avLst/>
          </a:prstGeom>
        </p:spPr>
        <p:txBody>
          <a:bodyPr vert="horz" lIns="91440" tIns="45720" rIns="91440" bIns="45720" rtlCol="0" anchor="b"/>
          <a:lstStyle>
            <a:lvl1pPr algn="r">
              <a:defRPr sz="1200"/>
            </a:lvl1pPr>
          </a:lstStyle>
          <a:p>
            <a:fld id="{066F4999-52EF-4509-BF35-1A55279D7DEB}" type="slidenum">
              <a:rPr kumimoji="1" lang="ja-JP" altLang="en-US" smtClean="0"/>
              <a:t>‹#›</a:t>
            </a:fld>
            <a:endParaRPr kumimoji="1" lang="ja-JP" altLang="en-US"/>
          </a:p>
        </p:txBody>
      </p:sp>
    </p:spTree>
    <p:extLst>
      <p:ext uri="{BB962C8B-B14F-4D97-AF65-F5344CB8AC3E}">
        <p14:creationId xmlns:p14="http://schemas.microsoft.com/office/powerpoint/2010/main" val="2944765249"/>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5D9202CF-90D7-4055-B5BC-D5A227A9ACBA}" type="datetime1">
              <a:rPr kumimoji="1" lang="ja-JP" altLang="en-US" smtClean="0"/>
              <a:t>2020/3/2</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4921BF4-C164-4F3A-83CD-19040ED294E6}" type="slidenum">
              <a:rPr kumimoji="1" lang="ja-JP" altLang="en-US" smtClean="0"/>
              <a:t>‹#›</a:t>
            </a:fld>
            <a:endParaRPr kumimoji="1" lang="ja-JP" altLang="en-US"/>
          </a:p>
        </p:txBody>
      </p:sp>
    </p:spTree>
    <p:extLst>
      <p:ext uri="{BB962C8B-B14F-4D97-AF65-F5344CB8AC3E}">
        <p14:creationId xmlns:p14="http://schemas.microsoft.com/office/powerpoint/2010/main" val="601903259"/>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340854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5E5141-BB85-40DF-B2B2-0837248C873B}"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9050299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9974996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4452534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3969514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5209491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8558846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3974164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8863489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5E5141-BB85-40DF-B2B2-0837248C873B}"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0794633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FCCF86C-5D0B-469D-AEB7-3A670B8C1417}" type="datetime1">
              <a:rPr kumimoji="1" lang="ja-JP" altLang="en-US" smtClean="0"/>
              <a:t>2020/3/2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2640743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タイトルと&#10;縦書きテキスト">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2272836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22692A1-8B39-42C3-B830-0476F4A8C043}" type="datetime1">
              <a:rPr kumimoji="1" lang="ja-JP" altLang="en-US" smtClean="0"/>
              <a:t>2020/3/2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2195595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pPr/>
              <a:t>2020/3/2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1161996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pPr/>
              <a:t>2020/3/2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27620607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pPr/>
              <a:t>2020/3/2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15561248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6B61C509-C240-40A6-BB1A-64BE214C778E}" type="datetimeFigureOut">
              <a:rPr kumimoji="1" lang="ja-JP" altLang="en-US" smtClean="0"/>
              <a:pPr/>
              <a:t>2020/3/2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30902114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6B61C509-C240-40A6-BB1A-64BE214C778E}" type="datetimeFigureOut">
              <a:rPr kumimoji="1" lang="ja-JP" altLang="en-US" smtClean="0"/>
              <a:pPr/>
              <a:t>2020/3/2</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19873189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 2"/>
          <p:cNvSpPr>
            <a:spLocks noGrp="1"/>
          </p:cNvSpPr>
          <p:nvPr>
            <p:ph type="dt" sz="half" idx="10"/>
          </p:nvPr>
        </p:nvSpPr>
        <p:spPr/>
        <p:txBody>
          <a:bodyPr/>
          <a:lstStyle/>
          <a:p>
            <a:fld id="{6B61C509-C240-40A6-BB1A-64BE214C778E}" type="datetimeFigureOut">
              <a:rPr kumimoji="1" lang="ja-JP" altLang="en-US" smtClean="0"/>
              <a:pPr/>
              <a:t>2020/3/2</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40189162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B61C509-C240-40A6-BB1A-64BE214C778E}" type="datetimeFigureOut">
              <a:rPr kumimoji="1" lang="ja-JP" altLang="en-US" smtClean="0"/>
              <a:pPr/>
              <a:t>2020/3/2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35164764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 4"/>
          <p:cNvSpPr>
            <a:spLocks noGrp="1"/>
          </p:cNvSpPr>
          <p:nvPr>
            <p:ph type="dt" sz="half" idx="10"/>
          </p:nvPr>
        </p:nvSpPr>
        <p:spPr/>
        <p:txBody>
          <a:bodyPr/>
          <a:lstStyle/>
          <a:p>
            <a:fld id="{6B61C509-C240-40A6-BB1A-64BE214C778E}" type="datetimeFigureOut">
              <a:rPr kumimoji="1" lang="ja-JP" altLang="en-US" smtClean="0"/>
              <a:pPr/>
              <a:t>2020/3/2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3937687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5751D3C-2D55-4C34-A951-EF11C4AFFBFC}" type="datetime1">
              <a:rPr kumimoji="1" lang="ja-JP" altLang="en-US" smtClean="0"/>
              <a:t>2020/3/2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103746554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 4"/>
          <p:cNvSpPr>
            <a:spLocks noGrp="1"/>
          </p:cNvSpPr>
          <p:nvPr>
            <p:ph type="dt" sz="half" idx="10"/>
          </p:nvPr>
        </p:nvSpPr>
        <p:spPr/>
        <p:txBody>
          <a:bodyPr/>
          <a:lstStyle/>
          <a:p>
            <a:fld id="{6B61C509-C240-40A6-BB1A-64BE214C778E}" type="datetimeFigureOut">
              <a:rPr kumimoji="1" lang="ja-JP" altLang="en-US" smtClean="0"/>
              <a:pPr/>
              <a:t>2020/3/2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1480119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pPr/>
              <a:t>2020/3/2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33503101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pPr/>
              <a:t>2020/3/2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857277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763C124-0AB6-4B8E-89B0-BB97A436190F}" type="datetime1">
              <a:rPr kumimoji="1" lang="ja-JP" altLang="en-US" smtClean="0"/>
              <a:t>2020/3/2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3652400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3838271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8F3B0E7-783C-4523-AD71-A3F0A79D3D65}" type="datetime1">
              <a:rPr kumimoji="1" lang="ja-JP" altLang="en-US" smtClean="0"/>
              <a:t>2020/3/2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2468126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F4EC51B-EA08-4D07-9FED-0E1A68A78FFA}" type="datetime1">
              <a:rPr kumimoji="1" lang="ja-JP" altLang="en-US" smtClean="0"/>
              <a:t>2020/3/2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882339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B772-ECF7-4715-9146-D669F5CD24F1}" type="datetime1">
              <a:rPr kumimoji="1" lang="ja-JP" altLang="en-US" smtClean="0"/>
              <a:t>2020/3/2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1397019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D93F903-34CC-445F-9D98-4E3AD4CA5326}" type="datetime1">
              <a:rPr kumimoji="1" lang="ja-JP" altLang="en-US" smtClean="0"/>
              <a:t>2020/3/2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827933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5B724E2-BFF3-4F19-BC2B-EE48AC2223B9}" type="datetime1">
              <a:rPr kumimoji="1" lang="ja-JP" altLang="en-US" smtClean="0"/>
              <a:t>2020/3/2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2060549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4EDDCE-F7FE-4278-A35D-12786229E4AF}" type="datetime1">
              <a:rPr kumimoji="1" lang="ja-JP" altLang="en-US" smtClean="0"/>
              <a:t>2020/3/2</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230782266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61C509-C240-40A6-BB1A-64BE214C778E}" type="datetimeFigureOut">
              <a:rPr kumimoji="1" lang="ja-JP" altLang="en-US" smtClean="0"/>
              <a:pPr/>
              <a:t>2020/3/2</a:t>
            </a:fld>
            <a:endParaRPr kumimoji="1" lang="ja-JP" altLang="en-US"/>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380291443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0.xml"/><Relationship Id="rId1" Type="http://schemas.openxmlformats.org/officeDocument/2006/relationships/slideLayout" Target="../slideLayouts/slideLayout18.xml"/><Relationship Id="rId6" Type="http://schemas.openxmlformats.org/officeDocument/2006/relationships/image" Target="../media/image15.emf"/><Relationship Id="rId5" Type="http://schemas.openxmlformats.org/officeDocument/2006/relationships/image" Target="../media/image14.emf"/><Relationship Id="rId4" Type="http://schemas.openxmlformats.org/officeDocument/2006/relationships/image" Target="../media/image13.emf"/></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emf"/><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5.emf"/></Relationships>
</file>

<file path=ppt/slides/_rels/slide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7.emf"/></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8.emf"/></Relationships>
</file>

<file path=ppt/slides/_rels/slide7.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10.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0BEE86DB-0CA8-458D-93B0-66F33AAAE0D2}"/>
              </a:ext>
            </a:extLst>
          </p:cNvPr>
          <p:cNvPicPr>
            <a:picLocks noChangeAspect="1"/>
          </p:cNvPicPr>
          <p:nvPr/>
        </p:nvPicPr>
        <p:blipFill>
          <a:blip r:embed="rId3"/>
          <a:stretch>
            <a:fillRect/>
          </a:stretch>
        </p:blipFill>
        <p:spPr>
          <a:xfrm>
            <a:off x="2011790" y="2621000"/>
            <a:ext cx="7212440" cy="1220625"/>
          </a:xfrm>
          <a:prstGeom prst="rect">
            <a:avLst/>
          </a:prstGeom>
        </p:spPr>
      </p:pic>
      <p:sp>
        <p:nvSpPr>
          <p:cNvPr id="11" name="正方形/長方形 10">
            <a:extLst>
              <a:ext uri="{FF2B5EF4-FFF2-40B4-BE49-F238E27FC236}">
                <a16:creationId xmlns:a16="http://schemas.microsoft.com/office/drawing/2014/main" id="{9DA8888C-C55D-4E6E-B876-F5B3EFCDFD4D}"/>
              </a:ext>
            </a:extLst>
          </p:cNvPr>
          <p:cNvSpPr/>
          <p:nvPr/>
        </p:nvSpPr>
        <p:spPr>
          <a:xfrm>
            <a:off x="1950648" y="2292467"/>
            <a:ext cx="7540140" cy="174462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9" name="角丸四角形 13">
            <a:extLst>
              <a:ext uri="{FF2B5EF4-FFF2-40B4-BE49-F238E27FC236}">
                <a16:creationId xmlns:a16="http://schemas.microsoft.com/office/drawing/2014/main" id="{A95FA7CB-8B8A-4983-8C54-201C2D3E6ED3}"/>
              </a:ext>
            </a:extLst>
          </p:cNvPr>
          <p:cNvSpPr/>
          <p:nvPr/>
        </p:nvSpPr>
        <p:spPr>
          <a:xfrm>
            <a:off x="3971925" y="2958376"/>
            <a:ext cx="5267325" cy="883535"/>
          </a:xfrm>
          <a:prstGeom prst="roundRect">
            <a:avLst>
              <a:gd name="adj" fmla="val 4952"/>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dirty="0"/>
          </a:p>
        </p:txBody>
      </p:sp>
      <p:sp>
        <p:nvSpPr>
          <p:cNvPr id="7" name="正方形/長方形 6"/>
          <p:cNvSpPr/>
          <p:nvPr/>
        </p:nvSpPr>
        <p:spPr>
          <a:xfrm>
            <a:off x="-1" y="0"/>
            <a:ext cx="9906000" cy="701675"/>
          </a:xfrm>
          <a:prstGeom prst="rect">
            <a:avLst/>
          </a:prstGeom>
          <a:solidFill>
            <a:srgbClr val="92D050"/>
          </a:solidFill>
        </p:spPr>
        <p:style>
          <a:lnRef idx="1">
            <a:schemeClr val="accent6"/>
          </a:lnRef>
          <a:fillRef idx="2">
            <a:schemeClr val="accent6"/>
          </a:fillRef>
          <a:effectRef idx="1">
            <a:schemeClr val="accent6"/>
          </a:effectRef>
          <a:fontRef idx="minor">
            <a:schemeClr val="dk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r>
              <a:rPr lang="ja-JP" altLang="en-US" sz="2600" dirty="0">
                <a:latin typeface="Meiryo UI" panose="020B0604030504040204" pitchFamily="50" charset="-128"/>
                <a:ea typeface="Meiryo UI" panose="020B0604030504040204" pitchFamily="50" charset="-128"/>
                <a:cs typeface="Meiryo UI" panose="020B0604030504040204" pitchFamily="50" charset="-128"/>
              </a:rPr>
              <a:t>農業経営改善計画認定申請書の記載方法</a:t>
            </a:r>
          </a:p>
        </p:txBody>
      </p:sp>
      <p:sp>
        <p:nvSpPr>
          <p:cNvPr id="31" name="角丸四角形 14">
            <a:extLst>
              <a:ext uri="{FF2B5EF4-FFF2-40B4-BE49-F238E27FC236}">
                <a16:creationId xmlns:a16="http://schemas.microsoft.com/office/drawing/2014/main" id="{064ED936-6F42-40AC-ABBA-D3EF671CC302}"/>
              </a:ext>
            </a:extLst>
          </p:cNvPr>
          <p:cNvSpPr/>
          <p:nvPr/>
        </p:nvSpPr>
        <p:spPr>
          <a:xfrm>
            <a:off x="372267" y="4992220"/>
            <a:ext cx="7902890" cy="1502387"/>
          </a:xfrm>
          <a:prstGeom prst="roundRect">
            <a:avLst>
              <a:gd name="adj" fmla="val 9076"/>
            </a:avLst>
          </a:prstGeom>
          <a:solidFill>
            <a:schemeClr val="accent6">
              <a:lumMod val="20000"/>
              <a:lumOff val="80000"/>
            </a:schemeClr>
          </a:solidFill>
          <a:ln w="38100">
            <a:solidFill>
              <a:schemeClr val="accent6">
                <a:lumMod val="60000"/>
                <a:lumOff val="4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100" dirty="0">
              <a:solidFill>
                <a:srgbClr val="00B05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srgbClr val="00B05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同一市町村</a:t>
            </a:r>
            <a:r>
              <a:rPr lang="ja-JP"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において農業経営を行う</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場合に</a:t>
            </a:r>
            <a:r>
              <a:rPr lang="ja-JP"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その農用地又は農業用生産施設が所在する</a:t>
            </a:r>
            <a:r>
              <a:rPr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市町村長</a:t>
            </a:r>
            <a:endParaRPr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srgbClr val="00B05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同一都道府県内にある２以上の市町村</a:t>
            </a:r>
            <a:r>
              <a:rPr lang="ja-JP"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において農業経営を行う</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場合に</a:t>
            </a:r>
            <a:r>
              <a:rPr lang="ja-JP"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その農用地又は農業用生産施設が所在する</a:t>
            </a:r>
            <a:r>
              <a:rPr lang="ja-JP"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都道府県知事</a:t>
            </a:r>
            <a:endParaRPr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srgbClr val="00B05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２以上の都道府県</a:t>
            </a:r>
            <a:r>
              <a:rPr lang="ja-JP"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において農業経営を行う</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場合に</a:t>
            </a:r>
            <a:r>
              <a:rPr lang="ja-JP"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農林水産大臣</a:t>
            </a:r>
            <a:endParaRPr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　</a:t>
            </a: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　「</a:t>
            </a:r>
            <a:r>
              <a:rPr lang="ja-JP" altLang="en-US" sz="1050" dirty="0">
                <a:solidFill>
                  <a:srgbClr val="FF0000"/>
                </a:solidFill>
                <a:latin typeface="Meiryo UI" panose="020B0604030504040204" pitchFamily="50" charset="-128"/>
                <a:ea typeface="Meiryo UI" panose="020B0604030504040204" pitchFamily="50" charset="-128"/>
              </a:rPr>
              <a:t>農業用生産施設</a:t>
            </a:r>
            <a:r>
              <a:rPr lang="ja-JP" altLang="en-US" sz="1050" dirty="0">
                <a:solidFill>
                  <a:schemeClr val="tx1"/>
                </a:solidFill>
                <a:latin typeface="Meiryo UI" panose="020B0604030504040204" pitchFamily="50" charset="-128"/>
                <a:ea typeface="Meiryo UI" panose="020B0604030504040204" pitchFamily="50" charset="-128"/>
              </a:rPr>
              <a:t>」とは、畜舎、蚕室、温室その他これらに類する</a:t>
            </a:r>
            <a:r>
              <a:rPr lang="ja-JP" altLang="en-US" sz="1050" dirty="0">
                <a:solidFill>
                  <a:srgbClr val="FF0000"/>
                </a:solidFill>
                <a:latin typeface="Meiryo UI" panose="020B0604030504040204" pitchFamily="50" charset="-128"/>
                <a:ea typeface="Meiryo UI" panose="020B0604030504040204" pitchFamily="50" charset="-128"/>
              </a:rPr>
              <a:t>農畜産物の生産の用に供する施設</a:t>
            </a:r>
            <a:r>
              <a:rPr lang="ja-JP" altLang="en-US" sz="1050" dirty="0">
                <a:solidFill>
                  <a:schemeClr val="tx1"/>
                </a:solidFill>
                <a:latin typeface="Meiryo UI" panose="020B0604030504040204" pitchFamily="50" charset="-128"/>
                <a:ea typeface="Meiryo UI" panose="020B0604030504040204" pitchFamily="50" charset="-128"/>
              </a:rPr>
              <a:t>をいいます。</a:t>
            </a:r>
            <a:endParaRPr lang="ja-JP" altLang="en-US" sz="105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角丸四角形 9">
            <a:extLst>
              <a:ext uri="{FF2B5EF4-FFF2-40B4-BE49-F238E27FC236}">
                <a16:creationId xmlns:a16="http://schemas.microsoft.com/office/drawing/2014/main" id="{3DE80174-BA06-44AB-A2B4-44AB0E12763E}"/>
              </a:ext>
            </a:extLst>
          </p:cNvPr>
          <p:cNvSpPr/>
          <p:nvPr/>
        </p:nvSpPr>
        <p:spPr>
          <a:xfrm>
            <a:off x="8275157" y="2775652"/>
            <a:ext cx="1095465" cy="250249"/>
          </a:xfrm>
          <a:prstGeom prst="round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dirty="0"/>
          </a:p>
        </p:txBody>
      </p:sp>
      <p:sp>
        <p:nvSpPr>
          <p:cNvPr id="26" name="円/楕円 11">
            <a:extLst>
              <a:ext uri="{FF2B5EF4-FFF2-40B4-BE49-F238E27FC236}">
                <a16:creationId xmlns:a16="http://schemas.microsoft.com/office/drawing/2014/main" id="{7375C307-9A32-46CB-B115-EC5F9D074D46}"/>
              </a:ext>
            </a:extLst>
          </p:cNvPr>
          <p:cNvSpPr/>
          <p:nvPr/>
        </p:nvSpPr>
        <p:spPr>
          <a:xfrm>
            <a:off x="9467850" y="6443663"/>
            <a:ext cx="304800" cy="314325"/>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p>
        </p:txBody>
      </p:sp>
      <p:sp>
        <p:nvSpPr>
          <p:cNvPr id="18" name="吹き出し: 線 17">
            <a:extLst>
              <a:ext uri="{FF2B5EF4-FFF2-40B4-BE49-F238E27FC236}">
                <a16:creationId xmlns:a16="http://schemas.microsoft.com/office/drawing/2014/main" id="{BEFA4C79-28C2-4339-9FE9-448146CD1B74}"/>
              </a:ext>
            </a:extLst>
          </p:cNvPr>
          <p:cNvSpPr/>
          <p:nvPr/>
        </p:nvSpPr>
        <p:spPr>
          <a:xfrm>
            <a:off x="526809" y="4257838"/>
            <a:ext cx="3718897" cy="513632"/>
          </a:xfrm>
          <a:prstGeom prst="borderCallout1">
            <a:avLst>
              <a:gd name="adj1" fmla="val 437"/>
              <a:gd name="adj2" fmla="val 8725"/>
              <a:gd name="adj3" fmla="val -86771"/>
              <a:gd name="adj4" fmla="val 42420"/>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dirty="0">
                <a:solidFill>
                  <a:srgbClr val="00B05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申請する行政庁の欄に○を記入して下さい。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また、申請する市町村名又は都道府県名を記入してください。</a:t>
            </a:r>
          </a:p>
        </p:txBody>
      </p:sp>
      <p:sp>
        <p:nvSpPr>
          <p:cNvPr id="2" name="四角形: 角を丸くする 1">
            <a:extLst>
              <a:ext uri="{FF2B5EF4-FFF2-40B4-BE49-F238E27FC236}">
                <a16:creationId xmlns:a16="http://schemas.microsoft.com/office/drawing/2014/main" id="{E13DF488-86EC-4838-BCD0-0F3001DA68AA}"/>
              </a:ext>
            </a:extLst>
          </p:cNvPr>
          <p:cNvSpPr/>
          <p:nvPr/>
        </p:nvSpPr>
        <p:spPr>
          <a:xfrm>
            <a:off x="497315" y="4843854"/>
            <a:ext cx="1600200" cy="296732"/>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ja-JP" altLang="en-US" sz="1200" dirty="0">
                <a:latin typeface="Meiryo UI" panose="020B0604030504040204" pitchFamily="50" charset="-128"/>
                <a:ea typeface="Meiryo UI" panose="020B0604030504040204" pitchFamily="50" charset="-128"/>
              </a:rPr>
              <a:t>申請書の提出先は？</a:t>
            </a:r>
          </a:p>
        </p:txBody>
      </p:sp>
      <p:sp>
        <p:nvSpPr>
          <p:cNvPr id="25" name="吹き出し: 線 24">
            <a:extLst>
              <a:ext uri="{FF2B5EF4-FFF2-40B4-BE49-F238E27FC236}">
                <a16:creationId xmlns:a16="http://schemas.microsoft.com/office/drawing/2014/main" id="{A865D003-B4BE-4984-9561-34F61F351948}"/>
              </a:ext>
            </a:extLst>
          </p:cNvPr>
          <p:cNvSpPr/>
          <p:nvPr/>
        </p:nvSpPr>
        <p:spPr>
          <a:xfrm>
            <a:off x="7483563" y="1881689"/>
            <a:ext cx="2173322" cy="319416"/>
          </a:xfrm>
          <a:prstGeom prst="borderCallout1">
            <a:avLst>
              <a:gd name="adj1" fmla="val 98647"/>
              <a:gd name="adj2" fmla="val 441"/>
              <a:gd name="adj3" fmla="val 276274"/>
              <a:gd name="adj4" fmla="val 37770"/>
            </a:avLst>
          </a:prstGeom>
          <a:solidFill>
            <a:schemeClr val="bg1"/>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dirty="0">
                <a:solidFill>
                  <a:schemeClr val="accent6"/>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認定申請日を記載してください。</a:t>
            </a:r>
          </a:p>
        </p:txBody>
      </p:sp>
      <p:sp>
        <p:nvSpPr>
          <p:cNvPr id="28" name="吹き出し: 線 27">
            <a:extLst>
              <a:ext uri="{FF2B5EF4-FFF2-40B4-BE49-F238E27FC236}">
                <a16:creationId xmlns:a16="http://schemas.microsoft.com/office/drawing/2014/main" id="{18FA84AF-3701-44CB-8E9F-19BB3778A158}"/>
              </a:ext>
            </a:extLst>
          </p:cNvPr>
          <p:cNvSpPr/>
          <p:nvPr/>
        </p:nvSpPr>
        <p:spPr>
          <a:xfrm>
            <a:off x="2614854" y="1479098"/>
            <a:ext cx="4281247" cy="736029"/>
          </a:xfrm>
          <a:prstGeom prst="borderCallout1">
            <a:avLst>
              <a:gd name="adj1" fmla="val 101861"/>
              <a:gd name="adj2" fmla="val 263"/>
              <a:gd name="adj3" fmla="val 204892"/>
              <a:gd name="adj4" fmla="val 31757"/>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en-US" altLang="ja-JP"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夫婦、親子等が共同で申請する場合について</a:t>
            </a:r>
          </a:p>
          <a:p>
            <a:pPr algn="just"/>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夫婦、親子等が共同で一の農業経営改善計画の認定を申請する場合には、</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申請者欄の「個人・法人名」欄に全員の氏名、フリガナ、生年月日を連記して</a:t>
            </a:r>
            <a:b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ください。</a:t>
            </a:r>
          </a:p>
        </p:txBody>
      </p:sp>
      <p:sp>
        <p:nvSpPr>
          <p:cNvPr id="34" name="吹き出し: 線 33">
            <a:extLst>
              <a:ext uri="{FF2B5EF4-FFF2-40B4-BE49-F238E27FC236}">
                <a16:creationId xmlns:a16="http://schemas.microsoft.com/office/drawing/2014/main" id="{2F7295FD-412D-459C-92C1-FCDEFCA49EF4}"/>
              </a:ext>
            </a:extLst>
          </p:cNvPr>
          <p:cNvSpPr/>
          <p:nvPr/>
        </p:nvSpPr>
        <p:spPr>
          <a:xfrm>
            <a:off x="7483563" y="4152288"/>
            <a:ext cx="2173321" cy="295578"/>
          </a:xfrm>
          <a:prstGeom prst="borderCallout1">
            <a:avLst>
              <a:gd name="adj1" fmla="val -43"/>
              <a:gd name="adj2" fmla="val -93"/>
              <a:gd name="adj3" fmla="val -113436"/>
              <a:gd name="adj4" fmla="val -9664"/>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法人のみ記載してください。</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角丸四角形 13">
            <a:extLst>
              <a:ext uri="{FF2B5EF4-FFF2-40B4-BE49-F238E27FC236}">
                <a16:creationId xmlns:a16="http://schemas.microsoft.com/office/drawing/2014/main" id="{A1073545-7104-4CFF-8A2A-D4B56B0991B1}"/>
              </a:ext>
            </a:extLst>
          </p:cNvPr>
          <p:cNvSpPr/>
          <p:nvPr/>
        </p:nvSpPr>
        <p:spPr>
          <a:xfrm>
            <a:off x="2011790" y="2939741"/>
            <a:ext cx="1531510" cy="883535"/>
          </a:xfrm>
          <a:prstGeom prst="roundRect">
            <a:avLst>
              <a:gd name="adj" fmla="val 10215"/>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dirty="0"/>
          </a:p>
        </p:txBody>
      </p:sp>
      <p:sp>
        <p:nvSpPr>
          <p:cNvPr id="20" name="円/楕円 22">
            <a:extLst>
              <a:ext uri="{FF2B5EF4-FFF2-40B4-BE49-F238E27FC236}">
                <a16:creationId xmlns:a16="http://schemas.microsoft.com/office/drawing/2014/main" id="{86FA1414-F30B-477C-8D73-99FC5E95A151}"/>
              </a:ext>
            </a:extLst>
          </p:cNvPr>
          <p:cNvSpPr/>
          <p:nvPr/>
        </p:nvSpPr>
        <p:spPr>
          <a:xfrm>
            <a:off x="6556860" y="3351483"/>
            <a:ext cx="314660" cy="289841"/>
          </a:xfrm>
          <a:prstGeom prst="ellipse">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7" name="吹き出し: 線 26">
            <a:extLst>
              <a:ext uri="{FF2B5EF4-FFF2-40B4-BE49-F238E27FC236}">
                <a16:creationId xmlns:a16="http://schemas.microsoft.com/office/drawing/2014/main" id="{7130AC1F-F86B-4031-A55D-61391F262ADE}"/>
              </a:ext>
            </a:extLst>
          </p:cNvPr>
          <p:cNvSpPr/>
          <p:nvPr/>
        </p:nvSpPr>
        <p:spPr>
          <a:xfrm>
            <a:off x="5331354" y="4114428"/>
            <a:ext cx="1983845" cy="428997"/>
          </a:xfrm>
          <a:prstGeom prst="borderCallout1">
            <a:avLst>
              <a:gd name="adj1" fmla="val -2623"/>
              <a:gd name="adj2" fmla="val -627"/>
              <a:gd name="adj3" fmla="val -127385"/>
              <a:gd name="adj4" fmla="val 61400"/>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dirty="0">
                <a:solidFill>
                  <a:schemeClr val="accent2"/>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自署の場合は印を省略する</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ことができます。</a:t>
            </a:r>
          </a:p>
        </p:txBody>
      </p:sp>
      <p:sp>
        <p:nvSpPr>
          <p:cNvPr id="24" name="角丸四角形 13">
            <a:extLst>
              <a:ext uri="{FF2B5EF4-FFF2-40B4-BE49-F238E27FC236}">
                <a16:creationId xmlns:a16="http://schemas.microsoft.com/office/drawing/2014/main" id="{3FAACC25-937E-463A-849B-FDB274FABED0}"/>
              </a:ext>
            </a:extLst>
          </p:cNvPr>
          <p:cNvSpPr/>
          <p:nvPr/>
        </p:nvSpPr>
        <p:spPr>
          <a:xfrm>
            <a:off x="6896101" y="3199491"/>
            <a:ext cx="2295524" cy="610510"/>
          </a:xfrm>
          <a:prstGeom prst="roundRect">
            <a:avLst>
              <a:gd name="adj" fmla="val 4952"/>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dirty="0"/>
          </a:p>
        </p:txBody>
      </p:sp>
    </p:spTree>
    <p:extLst>
      <p:ext uri="{BB962C8B-B14F-4D97-AF65-F5344CB8AC3E}">
        <p14:creationId xmlns:p14="http://schemas.microsoft.com/office/powerpoint/2010/main" val="10281373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83A2EA72-76E8-4653-BDAF-0D75F58BA317}"/>
              </a:ext>
            </a:extLst>
          </p:cNvPr>
          <p:cNvPicPr>
            <a:picLocks noChangeAspect="1"/>
          </p:cNvPicPr>
          <p:nvPr/>
        </p:nvPicPr>
        <p:blipFill>
          <a:blip r:embed="rId3"/>
          <a:stretch>
            <a:fillRect/>
          </a:stretch>
        </p:blipFill>
        <p:spPr>
          <a:xfrm>
            <a:off x="120984" y="3124536"/>
            <a:ext cx="6557827" cy="3544824"/>
          </a:xfrm>
          <a:prstGeom prst="rect">
            <a:avLst/>
          </a:prstGeom>
        </p:spPr>
      </p:pic>
      <p:sp>
        <p:nvSpPr>
          <p:cNvPr id="2" name="正方形/長方形 1"/>
          <p:cNvSpPr/>
          <p:nvPr/>
        </p:nvSpPr>
        <p:spPr>
          <a:xfrm>
            <a:off x="0" y="0"/>
            <a:ext cx="9890125" cy="4027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農業経営改善計画の所得水準の算出方法</a:t>
            </a:r>
          </a:p>
        </p:txBody>
      </p:sp>
      <p:sp>
        <p:nvSpPr>
          <p:cNvPr id="3" name="Rectangle 7"/>
          <p:cNvSpPr>
            <a:spLocks noChangeArrowheads="1"/>
          </p:cNvSpPr>
          <p:nvPr/>
        </p:nvSpPr>
        <p:spPr bwMode="auto">
          <a:xfrm>
            <a:off x="0" y="404664"/>
            <a:ext cx="9900000" cy="36000"/>
          </a:xfrm>
          <a:prstGeom prst="rect">
            <a:avLst/>
          </a:prstGeom>
          <a:solidFill>
            <a:schemeClr val="accent3">
              <a:lumMod val="60000"/>
              <a:lumOff val="40000"/>
            </a:schemeClr>
          </a:solidFill>
          <a:ln>
            <a:solidFill>
              <a:schemeClr val="accent3">
                <a:lumMod val="60000"/>
                <a:lumOff val="40000"/>
              </a:schemeClr>
            </a:solidFill>
          </a:ln>
          <a:extLst/>
        </p:spPr>
        <p:txBody>
          <a:bodyPr wrap="square"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auto" latinLnBrk="0" hangingPunct="1">
              <a:lnSpc>
                <a:spcPct val="100000"/>
              </a:lnSpc>
              <a:spcBef>
                <a:spcPct val="50000"/>
              </a:spcBef>
              <a:spcAft>
                <a:spcPts val="0"/>
              </a:spcAft>
              <a:buClrTx/>
              <a:buSzTx/>
              <a:buFontTx/>
              <a:buNone/>
              <a:tabLst/>
              <a:defRPr/>
            </a:pPr>
            <a:endParaRPr kumimoji="1" lang="ja-JP" altLang="en-US" sz="10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
        <p:nvSpPr>
          <p:cNvPr id="25" name="正方形/長方形 24">
            <a:extLst>
              <a:ext uri="{FF2B5EF4-FFF2-40B4-BE49-F238E27FC236}">
                <a16:creationId xmlns:a16="http://schemas.microsoft.com/office/drawing/2014/main" id="{E1A64461-E848-43A5-A0CB-77ACA198FF90}"/>
              </a:ext>
            </a:extLst>
          </p:cNvPr>
          <p:cNvSpPr/>
          <p:nvPr/>
        </p:nvSpPr>
        <p:spPr>
          <a:xfrm>
            <a:off x="165649" y="575831"/>
            <a:ext cx="9539879" cy="1638902"/>
          </a:xfrm>
          <a:prstGeom prst="rect">
            <a:avLst/>
          </a:prstGeom>
          <a:noFill/>
          <a:ln w="44450" cmpd="thickThi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6" name="正方形/長方形 5">
            <a:extLst>
              <a:ext uri="{FF2B5EF4-FFF2-40B4-BE49-F238E27FC236}">
                <a16:creationId xmlns:a16="http://schemas.microsoft.com/office/drawing/2014/main" id="{6DC269F4-D66A-4A62-B2B1-7887EB7FC722}"/>
              </a:ext>
            </a:extLst>
          </p:cNvPr>
          <p:cNvSpPr/>
          <p:nvPr/>
        </p:nvSpPr>
        <p:spPr>
          <a:xfrm>
            <a:off x="200472" y="665850"/>
            <a:ext cx="9427734" cy="1513235"/>
          </a:xfrm>
          <a:prstGeom prst="rect">
            <a:avLst/>
          </a:prstGeom>
          <a:noFill/>
          <a:ln>
            <a:noFill/>
          </a:ln>
        </p:spPr>
        <p:txBody>
          <a:bodyPr wrap="square">
            <a:spAutoFit/>
          </a:bodyPr>
          <a:lstStyle/>
          <a:p>
            <a:pPr marL="144000" marR="0" lvl="0" indent="-173038" algn="l" defTabSz="914400" rtl="0" eaLnBrk="1" fontAlgn="auto" latinLnBrk="0" hangingPunct="1">
              <a:lnSpc>
                <a:spcPct val="100000"/>
              </a:lnSpc>
              <a:spcBef>
                <a:spcPts val="600"/>
              </a:spcBef>
              <a:spcAft>
                <a:spcPts val="0"/>
              </a:spcAft>
              <a:buClrTx/>
              <a:buSzTx/>
              <a:buFont typeface="ＭＳ Ｐゴシック" panose="020B0600070205080204" pitchFamily="50" charset="-128"/>
              <a:buChar char="○"/>
              <a:tabLst>
                <a:tab pos="173038" algn="l"/>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具体的な計算式例は、以下のとおり。</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600"/>
              </a:spcBef>
              <a:spcAft>
                <a:spcPts val="0"/>
              </a:spcAft>
              <a:buClrTx/>
              <a:buSzTx/>
              <a:buFontTx/>
              <a:buNone/>
              <a:tabLst>
                <a:tab pos="173038" algn="l"/>
              </a:tabLst>
              <a:defRPr/>
            </a:pP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600"/>
              </a:spcBef>
              <a:spcAft>
                <a:spcPts val="0"/>
              </a:spcAft>
              <a:buClrTx/>
              <a:buSzTx/>
              <a:buFontTx/>
              <a:buNone/>
              <a:tabLst>
                <a:tab pos="173038" algn="l"/>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主たる従事者の１人当たりの所得目標 </a:t>
            </a:r>
            <a:r>
              <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600"/>
              </a:spcBef>
              <a:spcAft>
                <a:spcPts val="0"/>
              </a:spcAft>
              <a:buClrTx/>
              <a:buSzTx/>
              <a:buFontTx/>
              <a:buNone/>
              <a:tabLst>
                <a:tab pos="173038" algn="l"/>
              </a:tabLst>
              <a:defRPr/>
            </a:pPr>
            <a:endParaRPr kumimoji="1" lang="en-US" altLang="ja-JP"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600"/>
              </a:spcBef>
              <a:spcAft>
                <a:spcPts val="0"/>
              </a:spcAft>
              <a:buClrTx/>
              <a:buSzTx/>
              <a:buFontTx/>
              <a:buNone/>
              <a:tabLst>
                <a:tab pos="182563" algn="l"/>
              </a:tabLst>
              <a:defRPr/>
            </a:pP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600"/>
              </a:spcBef>
              <a:spcAft>
                <a:spcPts val="0"/>
              </a:spcAft>
              <a:buClrTx/>
              <a:buSzTx/>
              <a:buFontTx/>
              <a:buNone/>
              <a:tabLst>
                <a:tab pos="182563" algn="l"/>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注）  青色申告をしていない場合は、帳簿や伝票等を用いて、青色申告決算書に該当する科目の金額を求め、算出する。</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pSp>
        <p:nvGrpSpPr>
          <p:cNvPr id="13" name="グループ化 12">
            <a:extLst>
              <a:ext uri="{FF2B5EF4-FFF2-40B4-BE49-F238E27FC236}">
                <a16:creationId xmlns:a16="http://schemas.microsoft.com/office/drawing/2014/main" id="{908B97C1-3A3D-497B-A9F9-9461DD279C90}"/>
              </a:ext>
            </a:extLst>
          </p:cNvPr>
          <p:cNvGrpSpPr/>
          <p:nvPr/>
        </p:nvGrpSpPr>
        <p:grpSpPr>
          <a:xfrm>
            <a:off x="3693111" y="918127"/>
            <a:ext cx="2016224" cy="792087"/>
            <a:chOff x="3728864" y="1484785"/>
            <a:chExt cx="2016224" cy="792087"/>
          </a:xfrm>
        </p:grpSpPr>
        <p:cxnSp>
          <p:nvCxnSpPr>
            <p:cNvPr id="7" name="直線コネクタ 6">
              <a:extLst>
                <a:ext uri="{FF2B5EF4-FFF2-40B4-BE49-F238E27FC236}">
                  <a16:creationId xmlns:a16="http://schemas.microsoft.com/office/drawing/2014/main" id="{36A28D12-7FD6-4316-8731-E541690D6F0A}"/>
                </a:ext>
              </a:extLst>
            </p:cNvPr>
            <p:cNvCxnSpPr>
              <a:cxnSpLocks/>
            </p:cNvCxnSpPr>
            <p:nvPr/>
          </p:nvCxnSpPr>
          <p:spPr>
            <a:xfrm>
              <a:off x="3893378" y="1881108"/>
              <a:ext cx="1707694" cy="6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正方形/長方形 8">
              <a:extLst>
                <a:ext uri="{FF2B5EF4-FFF2-40B4-BE49-F238E27FC236}">
                  <a16:creationId xmlns:a16="http://schemas.microsoft.com/office/drawing/2014/main" id="{B4710812-0AD7-4334-968D-342FAB0DB8FB}"/>
                </a:ext>
              </a:extLst>
            </p:cNvPr>
            <p:cNvSpPr/>
            <p:nvPr/>
          </p:nvSpPr>
          <p:spPr>
            <a:xfrm>
              <a:off x="3728864" y="1484785"/>
              <a:ext cx="2016224" cy="7920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収入金額　</a:t>
              </a:r>
              <a:r>
                <a:rPr kumimoji="1" lang="ja-JP" altLang="en-US" sz="1400" b="1"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ー</a:t>
              </a: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経費</a:t>
              </a:r>
              <a:endPar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主たる従事者の人数</a:t>
              </a:r>
            </a:p>
          </p:txBody>
        </p:sp>
      </p:grpSp>
      <p:sp>
        <p:nvSpPr>
          <p:cNvPr id="27" name="正方形/長方形 26">
            <a:extLst>
              <a:ext uri="{FF2B5EF4-FFF2-40B4-BE49-F238E27FC236}">
                <a16:creationId xmlns:a16="http://schemas.microsoft.com/office/drawing/2014/main" id="{7617154D-91CE-4FC5-BF13-B6A9E8FB20CA}"/>
              </a:ext>
            </a:extLst>
          </p:cNvPr>
          <p:cNvSpPr/>
          <p:nvPr/>
        </p:nvSpPr>
        <p:spPr>
          <a:xfrm>
            <a:off x="6914318" y="2636914"/>
            <a:ext cx="2802998" cy="3944602"/>
          </a:xfrm>
          <a:prstGeom prst="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8" name="正方形/長方形 27">
            <a:extLst>
              <a:ext uri="{FF2B5EF4-FFF2-40B4-BE49-F238E27FC236}">
                <a16:creationId xmlns:a16="http://schemas.microsoft.com/office/drawing/2014/main" id="{E3F5AB73-0948-430C-892E-8BDB955201FE}"/>
              </a:ext>
            </a:extLst>
          </p:cNvPr>
          <p:cNvSpPr/>
          <p:nvPr/>
        </p:nvSpPr>
        <p:spPr>
          <a:xfrm>
            <a:off x="6991638" y="2854938"/>
            <a:ext cx="2448272" cy="2291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主たる従事者が</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名の場合</a:t>
            </a:r>
          </a:p>
        </p:txBody>
      </p:sp>
      <p:sp>
        <p:nvSpPr>
          <p:cNvPr id="36" name="正方形/長方形 35">
            <a:extLst>
              <a:ext uri="{FF2B5EF4-FFF2-40B4-BE49-F238E27FC236}">
                <a16:creationId xmlns:a16="http://schemas.microsoft.com/office/drawing/2014/main" id="{96A78737-75E8-48C2-85DA-CA0B8EDF3EA3}"/>
              </a:ext>
            </a:extLst>
          </p:cNvPr>
          <p:cNvSpPr/>
          <p:nvPr/>
        </p:nvSpPr>
        <p:spPr>
          <a:xfrm>
            <a:off x="6914318" y="2502524"/>
            <a:ext cx="2802997" cy="271212"/>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所得水準の算出例</a:t>
            </a:r>
          </a:p>
        </p:txBody>
      </p:sp>
      <p:cxnSp>
        <p:nvCxnSpPr>
          <p:cNvPr id="33" name="直線コネクタ 32">
            <a:extLst>
              <a:ext uri="{FF2B5EF4-FFF2-40B4-BE49-F238E27FC236}">
                <a16:creationId xmlns:a16="http://schemas.microsoft.com/office/drawing/2014/main" id="{50BD3964-DF09-4AE5-B799-1F97B32EFFFA}"/>
              </a:ext>
            </a:extLst>
          </p:cNvPr>
          <p:cNvCxnSpPr>
            <a:cxnSpLocks/>
          </p:cNvCxnSpPr>
          <p:nvPr/>
        </p:nvCxnSpPr>
        <p:spPr>
          <a:xfrm>
            <a:off x="2351187" y="3058219"/>
            <a:ext cx="1" cy="1378416"/>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3" name="直線コネクタ 42">
            <a:extLst>
              <a:ext uri="{FF2B5EF4-FFF2-40B4-BE49-F238E27FC236}">
                <a16:creationId xmlns:a16="http://schemas.microsoft.com/office/drawing/2014/main" id="{ACCAB831-5BA4-4646-859C-35C45097A1FF}"/>
              </a:ext>
            </a:extLst>
          </p:cNvPr>
          <p:cNvCxnSpPr>
            <a:cxnSpLocks/>
          </p:cNvCxnSpPr>
          <p:nvPr/>
        </p:nvCxnSpPr>
        <p:spPr>
          <a:xfrm flipV="1">
            <a:off x="2351187" y="3069431"/>
            <a:ext cx="4497288" cy="9102"/>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0" name="直線コネクタ 49">
            <a:extLst>
              <a:ext uri="{FF2B5EF4-FFF2-40B4-BE49-F238E27FC236}">
                <a16:creationId xmlns:a16="http://schemas.microsoft.com/office/drawing/2014/main" id="{4DAD3081-2F20-4D1F-BCD7-0B5A7318CE95}"/>
              </a:ext>
            </a:extLst>
          </p:cNvPr>
          <p:cNvCxnSpPr>
            <a:cxnSpLocks/>
          </p:cNvCxnSpPr>
          <p:nvPr/>
        </p:nvCxnSpPr>
        <p:spPr>
          <a:xfrm>
            <a:off x="6830403" y="3077269"/>
            <a:ext cx="0" cy="478929"/>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52" name="正方形/長方形 51">
            <a:extLst>
              <a:ext uri="{FF2B5EF4-FFF2-40B4-BE49-F238E27FC236}">
                <a16:creationId xmlns:a16="http://schemas.microsoft.com/office/drawing/2014/main" id="{74241832-C5B0-46A3-BC52-E3E49519B203}"/>
              </a:ext>
            </a:extLst>
          </p:cNvPr>
          <p:cNvSpPr/>
          <p:nvPr/>
        </p:nvSpPr>
        <p:spPr>
          <a:xfrm>
            <a:off x="7058333" y="3329896"/>
            <a:ext cx="1085434" cy="414752"/>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収入金額</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26,803,000</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p>
        </p:txBody>
      </p:sp>
      <p:sp>
        <p:nvSpPr>
          <p:cNvPr id="54" name="正方形/長方形 53">
            <a:extLst>
              <a:ext uri="{FF2B5EF4-FFF2-40B4-BE49-F238E27FC236}">
                <a16:creationId xmlns:a16="http://schemas.microsoft.com/office/drawing/2014/main" id="{C3F60465-98EC-4AC1-835D-FFEA4BD0C5A1}"/>
              </a:ext>
            </a:extLst>
          </p:cNvPr>
          <p:cNvSpPr/>
          <p:nvPr/>
        </p:nvSpPr>
        <p:spPr>
          <a:xfrm>
            <a:off x="8516079" y="3333748"/>
            <a:ext cx="1085435" cy="414752"/>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経費</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16,824,000</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p>
        </p:txBody>
      </p:sp>
      <p:cxnSp>
        <p:nvCxnSpPr>
          <p:cNvPr id="59" name="直線コネクタ 58">
            <a:extLst>
              <a:ext uri="{FF2B5EF4-FFF2-40B4-BE49-F238E27FC236}">
                <a16:creationId xmlns:a16="http://schemas.microsoft.com/office/drawing/2014/main" id="{A65649AB-D178-40E6-9490-F69F70E4B015}"/>
              </a:ext>
            </a:extLst>
          </p:cNvPr>
          <p:cNvCxnSpPr>
            <a:cxnSpLocks/>
            <a:endCxn id="52" idx="1"/>
          </p:cNvCxnSpPr>
          <p:nvPr/>
        </p:nvCxnSpPr>
        <p:spPr>
          <a:xfrm>
            <a:off x="6825208" y="3537148"/>
            <a:ext cx="233125" cy="124"/>
          </a:xfrm>
          <a:prstGeom prst="line">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63" name="直線コネクタ 62">
            <a:extLst>
              <a:ext uri="{FF2B5EF4-FFF2-40B4-BE49-F238E27FC236}">
                <a16:creationId xmlns:a16="http://schemas.microsoft.com/office/drawing/2014/main" id="{D5CB4EF6-FFF7-4A41-BDF5-1C829856D8CA}"/>
              </a:ext>
            </a:extLst>
          </p:cNvPr>
          <p:cNvCxnSpPr>
            <a:cxnSpLocks/>
          </p:cNvCxnSpPr>
          <p:nvPr/>
        </p:nvCxnSpPr>
        <p:spPr>
          <a:xfrm flipV="1">
            <a:off x="4613239" y="6560344"/>
            <a:ext cx="2218567" cy="2840"/>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66" name="直線コネクタ 65">
            <a:extLst>
              <a:ext uri="{FF2B5EF4-FFF2-40B4-BE49-F238E27FC236}">
                <a16:creationId xmlns:a16="http://schemas.microsoft.com/office/drawing/2014/main" id="{B35BDA78-2BF1-492D-97F4-C345DB75375D}"/>
              </a:ext>
            </a:extLst>
          </p:cNvPr>
          <p:cNvCxnSpPr>
            <a:cxnSpLocks/>
          </p:cNvCxnSpPr>
          <p:nvPr/>
        </p:nvCxnSpPr>
        <p:spPr>
          <a:xfrm>
            <a:off x="7401272" y="5092881"/>
            <a:ext cx="174956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7" name="正方形/長方形 66">
            <a:extLst>
              <a:ext uri="{FF2B5EF4-FFF2-40B4-BE49-F238E27FC236}">
                <a16:creationId xmlns:a16="http://schemas.microsoft.com/office/drawing/2014/main" id="{C2903A49-8C6F-49CB-A3AD-FB510DF6FAD1}"/>
              </a:ext>
            </a:extLst>
          </p:cNvPr>
          <p:cNvSpPr/>
          <p:nvPr/>
        </p:nvSpPr>
        <p:spPr>
          <a:xfrm>
            <a:off x="7084243" y="5141701"/>
            <a:ext cx="2448272" cy="2337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２名</a:t>
            </a:r>
          </a:p>
        </p:txBody>
      </p:sp>
      <p:sp>
        <p:nvSpPr>
          <p:cNvPr id="68" name="正方形/長方形 67">
            <a:extLst>
              <a:ext uri="{FF2B5EF4-FFF2-40B4-BE49-F238E27FC236}">
                <a16:creationId xmlns:a16="http://schemas.microsoft.com/office/drawing/2014/main" id="{C35F0FA8-46AF-406D-A438-32DBA1A6602F}"/>
              </a:ext>
            </a:extLst>
          </p:cNvPr>
          <p:cNvSpPr/>
          <p:nvPr/>
        </p:nvSpPr>
        <p:spPr>
          <a:xfrm>
            <a:off x="7113240" y="5917680"/>
            <a:ext cx="2448272" cy="535656"/>
          </a:xfrm>
          <a:prstGeom prst="rect">
            <a:avLst/>
          </a:prstGeom>
          <a:solidFill>
            <a:schemeClr val="accent3">
              <a:lumMod val="20000"/>
              <a:lumOff val="8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4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4,989,500</a:t>
            </a:r>
            <a:r>
              <a:rPr kumimoji="1" lang="ja-JP" altLang="en-US" sz="14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円</a:t>
            </a:r>
            <a:endParaRPr kumimoji="1" lang="en-US" altLang="ja-JP" sz="14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主たる従事者の１人当たりの所得</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p>
        </p:txBody>
      </p:sp>
      <p:cxnSp>
        <p:nvCxnSpPr>
          <p:cNvPr id="69" name="直線コネクタ 68">
            <a:extLst>
              <a:ext uri="{FF2B5EF4-FFF2-40B4-BE49-F238E27FC236}">
                <a16:creationId xmlns:a16="http://schemas.microsoft.com/office/drawing/2014/main" id="{9B0BB71C-704E-4C6E-909D-E057CFCD6564}"/>
              </a:ext>
            </a:extLst>
          </p:cNvPr>
          <p:cNvCxnSpPr>
            <a:cxnSpLocks/>
          </p:cNvCxnSpPr>
          <p:nvPr/>
        </p:nvCxnSpPr>
        <p:spPr>
          <a:xfrm flipH="1">
            <a:off x="6822281" y="3861048"/>
            <a:ext cx="2927" cy="2715965"/>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72" name="直線コネクタ 71">
            <a:extLst>
              <a:ext uri="{FF2B5EF4-FFF2-40B4-BE49-F238E27FC236}">
                <a16:creationId xmlns:a16="http://schemas.microsoft.com/office/drawing/2014/main" id="{67BD9EBD-AAF4-4794-8764-50CA69F4A1E4}"/>
              </a:ext>
            </a:extLst>
          </p:cNvPr>
          <p:cNvCxnSpPr>
            <a:cxnSpLocks/>
          </p:cNvCxnSpPr>
          <p:nvPr/>
        </p:nvCxnSpPr>
        <p:spPr>
          <a:xfrm>
            <a:off x="6800018" y="3855774"/>
            <a:ext cx="2350814" cy="10838"/>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sp>
        <p:nvSpPr>
          <p:cNvPr id="29" name="テキスト ボックス 28">
            <a:extLst>
              <a:ext uri="{FF2B5EF4-FFF2-40B4-BE49-F238E27FC236}">
                <a16:creationId xmlns:a16="http://schemas.microsoft.com/office/drawing/2014/main" id="{D7B9B6FB-F469-4248-83DC-AFA1BF00D14E}"/>
              </a:ext>
            </a:extLst>
          </p:cNvPr>
          <p:cNvSpPr txBox="1"/>
          <p:nvPr/>
        </p:nvSpPr>
        <p:spPr>
          <a:xfrm>
            <a:off x="120984" y="2560963"/>
            <a:ext cx="4392000" cy="261610"/>
          </a:xfrm>
          <a:prstGeom prst="rect">
            <a:avLst/>
          </a:prstGeom>
          <a:solidFill>
            <a:schemeClr val="accent6">
              <a:lumMod val="40000"/>
              <a:lumOff val="60000"/>
            </a:schemeClr>
          </a:solidFill>
          <a:ln>
            <a:solidFill>
              <a:schemeClr val="tx1"/>
            </a:solidFill>
          </a:ln>
        </p:spPr>
        <p:txBody>
          <a:bodyP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青色申告決算書（損益計算書）からの所得水準の算出方法（例）</a:t>
            </a:r>
          </a:p>
        </p:txBody>
      </p:sp>
      <p:sp>
        <p:nvSpPr>
          <p:cNvPr id="30" name="正方形/長方形 29">
            <a:extLst>
              <a:ext uri="{FF2B5EF4-FFF2-40B4-BE49-F238E27FC236}">
                <a16:creationId xmlns:a16="http://schemas.microsoft.com/office/drawing/2014/main" id="{D5C63266-F31A-4D3E-8202-406ED410B81D}"/>
              </a:ext>
            </a:extLst>
          </p:cNvPr>
          <p:cNvSpPr/>
          <p:nvPr/>
        </p:nvSpPr>
        <p:spPr>
          <a:xfrm>
            <a:off x="7655377" y="4525741"/>
            <a:ext cx="1388700" cy="482738"/>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差引金額</a:t>
            </a:r>
            <a:endPar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9,979,000</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34" name="直線コネクタ 33">
            <a:extLst>
              <a:ext uri="{FF2B5EF4-FFF2-40B4-BE49-F238E27FC236}">
                <a16:creationId xmlns:a16="http://schemas.microsoft.com/office/drawing/2014/main" id="{29B21CD7-478A-4976-A68E-311FCA09ED9E}"/>
              </a:ext>
            </a:extLst>
          </p:cNvPr>
          <p:cNvCxnSpPr>
            <a:cxnSpLocks/>
          </p:cNvCxnSpPr>
          <p:nvPr/>
        </p:nvCxnSpPr>
        <p:spPr>
          <a:xfrm flipV="1">
            <a:off x="9129464" y="3744648"/>
            <a:ext cx="0" cy="116400"/>
          </a:xfrm>
          <a:prstGeom prst="line">
            <a:avLst/>
          </a:prstGeom>
          <a:ln w="38100">
            <a:solidFill>
              <a:srgbClr val="FFC000"/>
            </a:solidFill>
            <a:tailEnd type="triangle"/>
          </a:ln>
        </p:spPr>
        <p:style>
          <a:lnRef idx="1">
            <a:schemeClr val="accent1"/>
          </a:lnRef>
          <a:fillRef idx="0">
            <a:schemeClr val="accent1"/>
          </a:fillRef>
          <a:effectRef idx="0">
            <a:schemeClr val="accent1"/>
          </a:effectRef>
          <a:fontRef idx="minor">
            <a:schemeClr val="tx1"/>
          </a:fontRef>
        </p:style>
      </p:cxnSp>
      <p:sp>
        <p:nvSpPr>
          <p:cNvPr id="18" name="矢印: 下 17">
            <a:extLst>
              <a:ext uri="{FF2B5EF4-FFF2-40B4-BE49-F238E27FC236}">
                <a16:creationId xmlns:a16="http://schemas.microsoft.com/office/drawing/2014/main" id="{A18565F4-0DC6-4F5F-8596-629FAC3B2295}"/>
              </a:ext>
            </a:extLst>
          </p:cNvPr>
          <p:cNvSpPr/>
          <p:nvPr/>
        </p:nvSpPr>
        <p:spPr>
          <a:xfrm>
            <a:off x="8024295" y="3974176"/>
            <a:ext cx="588337" cy="346535"/>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cxnSp>
        <p:nvCxnSpPr>
          <p:cNvPr id="41" name="直線コネクタ 40">
            <a:extLst>
              <a:ext uri="{FF2B5EF4-FFF2-40B4-BE49-F238E27FC236}">
                <a16:creationId xmlns:a16="http://schemas.microsoft.com/office/drawing/2014/main" id="{2F77DDEE-543B-443A-8B16-79415BD882E6}"/>
              </a:ext>
            </a:extLst>
          </p:cNvPr>
          <p:cNvCxnSpPr>
            <a:cxnSpLocks/>
          </p:cNvCxnSpPr>
          <p:nvPr/>
        </p:nvCxnSpPr>
        <p:spPr>
          <a:xfrm flipH="1">
            <a:off x="6729413" y="3607594"/>
            <a:ext cx="4763" cy="1178719"/>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a:extLst>
              <a:ext uri="{FF2B5EF4-FFF2-40B4-BE49-F238E27FC236}">
                <a16:creationId xmlns:a16="http://schemas.microsoft.com/office/drawing/2014/main" id="{2313C4EB-D63F-4525-AF62-84F98D9484E3}"/>
              </a:ext>
            </a:extLst>
          </p:cNvPr>
          <p:cNvCxnSpPr>
            <a:cxnSpLocks/>
            <a:endCxn id="30" idx="1"/>
          </p:cNvCxnSpPr>
          <p:nvPr/>
        </p:nvCxnSpPr>
        <p:spPr>
          <a:xfrm flipV="1">
            <a:off x="6724650" y="4767110"/>
            <a:ext cx="930727" cy="4915"/>
          </a:xfrm>
          <a:prstGeom prst="line">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47" name="矢印: 下 46">
            <a:extLst>
              <a:ext uri="{FF2B5EF4-FFF2-40B4-BE49-F238E27FC236}">
                <a16:creationId xmlns:a16="http://schemas.microsoft.com/office/drawing/2014/main" id="{E679C7F9-C743-4C50-8567-EB843D4ECAFD}"/>
              </a:ext>
            </a:extLst>
          </p:cNvPr>
          <p:cNvSpPr/>
          <p:nvPr/>
        </p:nvSpPr>
        <p:spPr>
          <a:xfrm>
            <a:off x="8024295" y="5501495"/>
            <a:ext cx="588337" cy="346535"/>
          </a:xfrm>
          <a:prstGeom prst="downArrow">
            <a:avLst/>
          </a:prstGeom>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cxnSp>
        <p:nvCxnSpPr>
          <p:cNvPr id="55" name="直線コネクタ 54">
            <a:extLst>
              <a:ext uri="{FF2B5EF4-FFF2-40B4-BE49-F238E27FC236}">
                <a16:creationId xmlns:a16="http://schemas.microsoft.com/office/drawing/2014/main" id="{45912919-89F4-4338-B965-1400DF9337CF}"/>
              </a:ext>
            </a:extLst>
          </p:cNvPr>
          <p:cNvCxnSpPr>
            <a:cxnSpLocks/>
          </p:cNvCxnSpPr>
          <p:nvPr/>
        </p:nvCxnSpPr>
        <p:spPr>
          <a:xfrm>
            <a:off x="6671685" y="3621130"/>
            <a:ext cx="79159" cy="751"/>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60" name="正方形/長方形 59">
            <a:extLst>
              <a:ext uri="{FF2B5EF4-FFF2-40B4-BE49-F238E27FC236}">
                <a16:creationId xmlns:a16="http://schemas.microsoft.com/office/drawing/2014/main" id="{5C642655-4C07-4515-82C8-E3C858E2B332}"/>
              </a:ext>
            </a:extLst>
          </p:cNvPr>
          <p:cNvSpPr/>
          <p:nvPr/>
        </p:nvSpPr>
        <p:spPr>
          <a:xfrm>
            <a:off x="8238780" y="3514288"/>
            <a:ext cx="180000" cy="36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77" name="正方形/長方形 76">
            <a:extLst>
              <a:ext uri="{FF2B5EF4-FFF2-40B4-BE49-F238E27FC236}">
                <a16:creationId xmlns:a16="http://schemas.microsoft.com/office/drawing/2014/main" id="{2343A4CF-9B9D-4C13-AADE-7A543EA1236D}"/>
              </a:ext>
            </a:extLst>
          </p:cNvPr>
          <p:cNvSpPr/>
          <p:nvPr/>
        </p:nvSpPr>
        <p:spPr>
          <a:xfrm>
            <a:off x="6968678" y="4421991"/>
            <a:ext cx="2659528" cy="1009855"/>
          </a:xfrm>
          <a:prstGeom prst="rect">
            <a:avLst/>
          </a:prstGeom>
          <a:noFill/>
          <a:ln w="38100">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nvGrpSpPr>
          <p:cNvPr id="37" name="グループ化 36">
            <a:extLst>
              <a:ext uri="{FF2B5EF4-FFF2-40B4-BE49-F238E27FC236}">
                <a16:creationId xmlns:a16="http://schemas.microsoft.com/office/drawing/2014/main" id="{342FBAB6-0A5C-4742-A51E-014C2AAD746C}"/>
              </a:ext>
            </a:extLst>
          </p:cNvPr>
          <p:cNvGrpSpPr/>
          <p:nvPr/>
        </p:nvGrpSpPr>
        <p:grpSpPr>
          <a:xfrm>
            <a:off x="9404131" y="6329410"/>
            <a:ext cx="432238" cy="542829"/>
            <a:chOff x="9404131" y="6329410"/>
            <a:chExt cx="432238" cy="542829"/>
          </a:xfrm>
        </p:grpSpPr>
        <p:sp>
          <p:nvSpPr>
            <p:cNvPr id="38" name="円/楕円 11">
              <a:extLst>
                <a:ext uri="{FF2B5EF4-FFF2-40B4-BE49-F238E27FC236}">
                  <a16:creationId xmlns:a16="http://schemas.microsoft.com/office/drawing/2014/main" id="{C3693951-B9DA-49A4-ADA6-433089054742}"/>
                </a:ext>
              </a:extLst>
            </p:cNvPr>
            <p:cNvSpPr/>
            <p:nvPr/>
          </p:nvSpPr>
          <p:spPr>
            <a:xfrm>
              <a:off x="9467850" y="6443663"/>
              <a:ext cx="304800" cy="314325"/>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正方形/長方形 38">
              <a:extLst>
                <a:ext uri="{FF2B5EF4-FFF2-40B4-BE49-F238E27FC236}">
                  <a16:creationId xmlns:a16="http://schemas.microsoft.com/office/drawing/2014/main" id="{91D27BD9-9E70-47A7-A823-95111FC4F5D6}"/>
                </a:ext>
              </a:extLst>
            </p:cNvPr>
            <p:cNvSpPr/>
            <p:nvPr/>
          </p:nvSpPr>
          <p:spPr>
            <a:xfrm>
              <a:off x="9404131" y="6329410"/>
              <a:ext cx="432238" cy="5428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tx1"/>
                  </a:solidFill>
                  <a:latin typeface="Meiryo UI" panose="020B0604030504040204" pitchFamily="50" charset="-128"/>
                  <a:ea typeface="Meiryo UI" panose="020B0604030504040204" pitchFamily="50" charset="-128"/>
                </a:rPr>
                <a:t>10</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21568810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正方形/長方形 119">
            <a:extLst>
              <a:ext uri="{FF2B5EF4-FFF2-40B4-BE49-F238E27FC236}">
                <a16:creationId xmlns:a16="http://schemas.microsoft.com/office/drawing/2014/main" id="{39F2AB98-F745-4E81-BB6C-FABC74FCD9B3}"/>
              </a:ext>
            </a:extLst>
          </p:cNvPr>
          <p:cNvSpPr/>
          <p:nvPr/>
        </p:nvSpPr>
        <p:spPr>
          <a:xfrm>
            <a:off x="5933623" y="4976552"/>
            <a:ext cx="2600727" cy="3068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9,310,000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7,200,000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　</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64" name="直線コネクタ 63">
            <a:extLst>
              <a:ext uri="{FF2B5EF4-FFF2-40B4-BE49-F238E27FC236}">
                <a16:creationId xmlns:a16="http://schemas.microsoft.com/office/drawing/2014/main" id="{5D9FA1E3-0963-4026-A3B9-F1E8A56C8D36}"/>
              </a:ext>
            </a:extLst>
          </p:cNvPr>
          <p:cNvCxnSpPr>
            <a:cxnSpLocks/>
          </p:cNvCxnSpPr>
          <p:nvPr/>
        </p:nvCxnSpPr>
        <p:spPr>
          <a:xfrm flipV="1">
            <a:off x="2852331" y="3378995"/>
            <a:ext cx="2788" cy="3099799"/>
          </a:xfrm>
          <a:prstGeom prst="line">
            <a:avLst/>
          </a:prstGeom>
          <a:ln w="381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 name="正方形/長方形 1"/>
          <p:cNvSpPr/>
          <p:nvPr/>
        </p:nvSpPr>
        <p:spPr>
          <a:xfrm>
            <a:off x="0" y="0"/>
            <a:ext cx="9890125" cy="4027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農業経営改善計画の所得水準の算出方法（法人の場合）</a:t>
            </a:r>
          </a:p>
        </p:txBody>
      </p:sp>
      <p:sp>
        <p:nvSpPr>
          <p:cNvPr id="3" name="Rectangle 7"/>
          <p:cNvSpPr>
            <a:spLocks noChangeArrowheads="1"/>
          </p:cNvSpPr>
          <p:nvPr/>
        </p:nvSpPr>
        <p:spPr bwMode="auto">
          <a:xfrm>
            <a:off x="0" y="404664"/>
            <a:ext cx="9900000" cy="36000"/>
          </a:xfrm>
          <a:prstGeom prst="rect">
            <a:avLst/>
          </a:prstGeom>
          <a:solidFill>
            <a:schemeClr val="accent3">
              <a:lumMod val="60000"/>
              <a:lumOff val="40000"/>
            </a:schemeClr>
          </a:solidFill>
          <a:ln>
            <a:solidFill>
              <a:schemeClr val="accent3">
                <a:lumMod val="60000"/>
                <a:lumOff val="40000"/>
              </a:schemeClr>
            </a:solidFill>
          </a:ln>
          <a:extLst/>
        </p:spPr>
        <p:txBody>
          <a:bodyPr wrap="square"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auto" latinLnBrk="0" hangingPunct="1">
              <a:lnSpc>
                <a:spcPct val="100000"/>
              </a:lnSpc>
              <a:spcBef>
                <a:spcPct val="50000"/>
              </a:spcBef>
              <a:spcAft>
                <a:spcPts val="0"/>
              </a:spcAft>
              <a:buClrTx/>
              <a:buSzTx/>
              <a:buFontTx/>
              <a:buNone/>
              <a:tabLst/>
              <a:defRPr/>
            </a:pPr>
            <a:endParaRPr kumimoji="1" lang="ja-JP" altLang="en-US" sz="10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
        <p:nvSpPr>
          <p:cNvPr id="25" name="正方形/長方形 24">
            <a:extLst>
              <a:ext uri="{FF2B5EF4-FFF2-40B4-BE49-F238E27FC236}">
                <a16:creationId xmlns:a16="http://schemas.microsoft.com/office/drawing/2014/main" id="{E1A64461-E848-43A5-A0CB-77ACA198FF90}"/>
              </a:ext>
            </a:extLst>
          </p:cNvPr>
          <p:cNvSpPr/>
          <p:nvPr/>
        </p:nvSpPr>
        <p:spPr>
          <a:xfrm>
            <a:off x="165649" y="575829"/>
            <a:ext cx="9539879" cy="1500313"/>
          </a:xfrm>
          <a:prstGeom prst="rect">
            <a:avLst/>
          </a:prstGeom>
          <a:noFill/>
          <a:ln w="44450" cmpd="thickThi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6" name="正方形/長方形 5">
            <a:extLst>
              <a:ext uri="{FF2B5EF4-FFF2-40B4-BE49-F238E27FC236}">
                <a16:creationId xmlns:a16="http://schemas.microsoft.com/office/drawing/2014/main" id="{6DC269F4-D66A-4A62-B2B1-7887EB7FC722}"/>
              </a:ext>
            </a:extLst>
          </p:cNvPr>
          <p:cNvSpPr/>
          <p:nvPr/>
        </p:nvSpPr>
        <p:spPr>
          <a:xfrm>
            <a:off x="200472" y="665850"/>
            <a:ext cx="9427734" cy="307777"/>
          </a:xfrm>
          <a:prstGeom prst="rect">
            <a:avLst/>
          </a:prstGeom>
          <a:noFill/>
          <a:ln>
            <a:noFill/>
          </a:ln>
        </p:spPr>
        <p:txBody>
          <a:bodyPr wrap="square">
            <a:spAutoFit/>
          </a:bodyPr>
          <a:lstStyle/>
          <a:p>
            <a:pPr marL="144000" marR="0" lvl="0" indent="-173038" algn="l" defTabSz="914400" rtl="0" eaLnBrk="1" fontAlgn="auto" latinLnBrk="0" hangingPunct="1">
              <a:lnSpc>
                <a:spcPct val="100000"/>
              </a:lnSpc>
              <a:spcBef>
                <a:spcPts val="600"/>
              </a:spcBef>
              <a:spcAft>
                <a:spcPts val="0"/>
              </a:spcAft>
              <a:buClrTx/>
              <a:buSzTx/>
              <a:buFont typeface="ＭＳ Ｐゴシック" panose="020B0600070205080204" pitchFamily="50" charset="-128"/>
              <a:buChar char="○"/>
              <a:tabLst>
                <a:tab pos="173038" algn="l"/>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具体的な計算式は、以下のとおり。</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7" name="正方形/長方形 26">
            <a:extLst>
              <a:ext uri="{FF2B5EF4-FFF2-40B4-BE49-F238E27FC236}">
                <a16:creationId xmlns:a16="http://schemas.microsoft.com/office/drawing/2014/main" id="{7617154D-91CE-4FC5-BF13-B6A9E8FB20CA}"/>
              </a:ext>
            </a:extLst>
          </p:cNvPr>
          <p:cNvSpPr/>
          <p:nvPr/>
        </p:nvSpPr>
        <p:spPr>
          <a:xfrm>
            <a:off x="5807572" y="2381322"/>
            <a:ext cx="3888431" cy="4210742"/>
          </a:xfrm>
          <a:prstGeom prst="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8" name="正方形/長方形 27">
            <a:extLst>
              <a:ext uri="{FF2B5EF4-FFF2-40B4-BE49-F238E27FC236}">
                <a16:creationId xmlns:a16="http://schemas.microsoft.com/office/drawing/2014/main" id="{E3F5AB73-0948-430C-892E-8BDB955201FE}"/>
              </a:ext>
            </a:extLst>
          </p:cNvPr>
          <p:cNvSpPr/>
          <p:nvPr/>
        </p:nvSpPr>
        <p:spPr>
          <a:xfrm>
            <a:off x="5817096" y="2479764"/>
            <a:ext cx="3811110" cy="2291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農業・関連事業等に従事する役員の人数が２名の場合</a:t>
            </a:r>
          </a:p>
        </p:txBody>
      </p:sp>
      <p:sp>
        <p:nvSpPr>
          <p:cNvPr id="36" name="正方形/長方形 35">
            <a:extLst>
              <a:ext uri="{FF2B5EF4-FFF2-40B4-BE49-F238E27FC236}">
                <a16:creationId xmlns:a16="http://schemas.microsoft.com/office/drawing/2014/main" id="{96A78737-75E8-48C2-85DA-CA0B8EDF3EA3}"/>
              </a:ext>
            </a:extLst>
          </p:cNvPr>
          <p:cNvSpPr/>
          <p:nvPr/>
        </p:nvSpPr>
        <p:spPr>
          <a:xfrm>
            <a:off x="5807571" y="2186702"/>
            <a:ext cx="3888431" cy="261981"/>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所得水準の算出例</a:t>
            </a:r>
          </a:p>
        </p:txBody>
      </p:sp>
      <p:sp>
        <p:nvSpPr>
          <p:cNvPr id="52" name="正方形/長方形 51">
            <a:extLst>
              <a:ext uri="{FF2B5EF4-FFF2-40B4-BE49-F238E27FC236}">
                <a16:creationId xmlns:a16="http://schemas.microsoft.com/office/drawing/2014/main" id="{74241832-C5B0-46A3-BC52-E3E49519B203}"/>
              </a:ext>
            </a:extLst>
          </p:cNvPr>
          <p:cNvSpPr/>
          <p:nvPr/>
        </p:nvSpPr>
        <p:spPr>
          <a:xfrm>
            <a:off x="6220256" y="2748914"/>
            <a:ext cx="1764000" cy="36000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zh-CN"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税引前当期純利益</a:t>
            </a:r>
            <a:br>
              <a:rPr kumimoji="1" lang="en-US" altLang="zh-CN"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6,310,000</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p>
        </p:txBody>
      </p:sp>
      <p:sp>
        <p:nvSpPr>
          <p:cNvPr id="54" name="正方形/長方形 53">
            <a:extLst>
              <a:ext uri="{FF2B5EF4-FFF2-40B4-BE49-F238E27FC236}">
                <a16:creationId xmlns:a16="http://schemas.microsoft.com/office/drawing/2014/main" id="{C3F60465-98EC-4AC1-835D-FFEA4BD0C5A1}"/>
              </a:ext>
            </a:extLst>
          </p:cNvPr>
          <p:cNvSpPr/>
          <p:nvPr/>
        </p:nvSpPr>
        <p:spPr>
          <a:xfrm>
            <a:off x="7192381" y="5014652"/>
            <a:ext cx="890609" cy="252000"/>
          </a:xfrm>
          <a:prstGeom prst="rect">
            <a:avLst/>
          </a:prstGeom>
          <a:no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68" name="正方形/長方形 67">
            <a:extLst>
              <a:ext uri="{FF2B5EF4-FFF2-40B4-BE49-F238E27FC236}">
                <a16:creationId xmlns:a16="http://schemas.microsoft.com/office/drawing/2014/main" id="{C35F0FA8-46AF-406D-A438-32DBA1A6602F}"/>
              </a:ext>
            </a:extLst>
          </p:cNvPr>
          <p:cNvSpPr/>
          <p:nvPr/>
        </p:nvSpPr>
        <p:spPr>
          <a:xfrm>
            <a:off x="6220256" y="6104593"/>
            <a:ext cx="3130543" cy="420751"/>
          </a:xfrm>
          <a:prstGeom prst="rect">
            <a:avLst/>
          </a:prstGeom>
          <a:solidFill>
            <a:schemeClr val="accent3">
              <a:lumMod val="20000"/>
              <a:lumOff val="8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4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6,201,517</a:t>
            </a:r>
            <a:r>
              <a:rPr kumimoji="1" lang="ja-JP" altLang="en-US" sz="14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円</a:t>
            </a:r>
            <a:endParaRPr kumimoji="1" lang="en-US" altLang="ja-JP" sz="14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主たる従事者の１人当たりの所得</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p>
        </p:txBody>
      </p:sp>
      <p:sp>
        <p:nvSpPr>
          <p:cNvPr id="30" name="テキスト ボックス 29">
            <a:extLst>
              <a:ext uri="{FF2B5EF4-FFF2-40B4-BE49-F238E27FC236}">
                <a16:creationId xmlns:a16="http://schemas.microsoft.com/office/drawing/2014/main" id="{C3D514A0-FAEE-4562-A356-F5CCF207FB46}"/>
              </a:ext>
            </a:extLst>
          </p:cNvPr>
          <p:cNvSpPr txBox="1"/>
          <p:nvPr/>
        </p:nvSpPr>
        <p:spPr>
          <a:xfrm>
            <a:off x="158442" y="2250923"/>
            <a:ext cx="4427311" cy="261610"/>
          </a:xfrm>
          <a:prstGeom prst="rect">
            <a:avLst/>
          </a:prstGeom>
          <a:solidFill>
            <a:schemeClr val="accent6">
              <a:lumMod val="40000"/>
              <a:lumOff val="60000"/>
            </a:schemeClr>
          </a:solidFill>
          <a:ln>
            <a:solidFill>
              <a:schemeClr val="tx1"/>
            </a:solidFill>
          </a:ln>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損益計算書・及び一般管理費内訳書からの所得水準の算出方法（例）</a:t>
            </a:r>
          </a:p>
        </p:txBody>
      </p:sp>
      <p:cxnSp>
        <p:nvCxnSpPr>
          <p:cNvPr id="7" name="直線コネクタ 6">
            <a:extLst>
              <a:ext uri="{FF2B5EF4-FFF2-40B4-BE49-F238E27FC236}">
                <a16:creationId xmlns:a16="http://schemas.microsoft.com/office/drawing/2014/main" id="{36A28D12-7FD6-4316-8731-E541690D6F0A}"/>
              </a:ext>
            </a:extLst>
          </p:cNvPr>
          <p:cNvCxnSpPr>
            <a:cxnSpLocks/>
          </p:cNvCxnSpPr>
          <p:nvPr/>
        </p:nvCxnSpPr>
        <p:spPr>
          <a:xfrm>
            <a:off x="2288704" y="1620395"/>
            <a:ext cx="720467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9" name="正方形/長方形 8">
            <a:extLst>
              <a:ext uri="{FF2B5EF4-FFF2-40B4-BE49-F238E27FC236}">
                <a16:creationId xmlns:a16="http://schemas.microsoft.com/office/drawing/2014/main" id="{B4710812-0AD7-4334-968D-342FAB0DB8FB}"/>
              </a:ext>
            </a:extLst>
          </p:cNvPr>
          <p:cNvSpPr/>
          <p:nvPr/>
        </p:nvSpPr>
        <p:spPr>
          <a:xfrm>
            <a:off x="2360712" y="1118214"/>
            <a:ext cx="3011998" cy="2638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税引前当期純利益</a:t>
            </a:r>
            <a:br>
              <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準備金繰入額－準備金戻入額を加える。）</a:t>
            </a:r>
          </a:p>
        </p:txBody>
      </p:sp>
      <p:grpSp>
        <p:nvGrpSpPr>
          <p:cNvPr id="5" name="グループ化 4">
            <a:extLst>
              <a:ext uri="{FF2B5EF4-FFF2-40B4-BE49-F238E27FC236}">
                <a16:creationId xmlns:a16="http://schemas.microsoft.com/office/drawing/2014/main" id="{99E5B968-7545-43EE-965C-2D996E8C6C7B}"/>
              </a:ext>
            </a:extLst>
          </p:cNvPr>
          <p:cNvGrpSpPr/>
          <p:nvPr/>
        </p:nvGrpSpPr>
        <p:grpSpPr>
          <a:xfrm>
            <a:off x="7329264" y="908720"/>
            <a:ext cx="2086526" cy="674151"/>
            <a:chOff x="7467939" y="972655"/>
            <a:chExt cx="2086526" cy="674151"/>
          </a:xfrm>
        </p:grpSpPr>
        <p:sp>
          <p:nvSpPr>
            <p:cNvPr id="31" name="正方形/長方形 30">
              <a:extLst>
                <a:ext uri="{FF2B5EF4-FFF2-40B4-BE49-F238E27FC236}">
                  <a16:creationId xmlns:a16="http://schemas.microsoft.com/office/drawing/2014/main" id="{782B7A03-BA3D-4104-84CA-112C5D368688}"/>
                </a:ext>
              </a:extLst>
            </p:cNvPr>
            <p:cNvSpPr/>
            <p:nvPr/>
          </p:nvSpPr>
          <p:spPr>
            <a:xfrm>
              <a:off x="7467939" y="972655"/>
              <a:ext cx="2086526" cy="3219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農業・関連事業等の売上高</a:t>
              </a:r>
            </a:p>
          </p:txBody>
        </p:sp>
        <p:cxnSp>
          <p:nvCxnSpPr>
            <p:cNvPr id="32" name="直線コネクタ 31">
              <a:extLst>
                <a:ext uri="{FF2B5EF4-FFF2-40B4-BE49-F238E27FC236}">
                  <a16:creationId xmlns:a16="http://schemas.microsoft.com/office/drawing/2014/main" id="{9C4AF4F7-BFD5-44D5-9612-45257DC2AC82}"/>
                </a:ext>
              </a:extLst>
            </p:cNvPr>
            <p:cNvCxnSpPr>
              <a:cxnSpLocks/>
            </p:cNvCxnSpPr>
            <p:nvPr/>
          </p:nvCxnSpPr>
          <p:spPr>
            <a:xfrm>
              <a:off x="7467940" y="1340768"/>
              <a:ext cx="200920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正方形/長方形 33">
              <a:extLst>
                <a:ext uri="{FF2B5EF4-FFF2-40B4-BE49-F238E27FC236}">
                  <a16:creationId xmlns:a16="http://schemas.microsoft.com/office/drawing/2014/main" id="{72DB5278-5CAD-4F52-BD22-A37B1ECD53D2}"/>
                </a:ext>
              </a:extLst>
            </p:cNvPr>
            <p:cNvSpPr/>
            <p:nvPr/>
          </p:nvSpPr>
          <p:spPr>
            <a:xfrm>
              <a:off x="7467939" y="1376344"/>
              <a:ext cx="2009205" cy="2704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総売上高</a:t>
              </a:r>
            </a:p>
          </p:txBody>
        </p:sp>
      </p:grpSp>
      <p:sp>
        <p:nvSpPr>
          <p:cNvPr id="37" name="正方形/長方形 36">
            <a:extLst>
              <a:ext uri="{FF2B5EF4-FFF2-40B4-BE49-F238E27FC236}">
                <a16:creationId xmlns:a16="http://schemas.microsoft.com/office/drawing/2014/main" id="{68E28669-16CC-476E-9A23-52097438C985}"/>
              </a:ext>
            </a:extLst>
          </p:cNvPr>
          <p:cNvSpPr/>
          <p:nvPr/>
        </p:nvSpPr>
        <p:spPr>
          <a:xfrm>
            <a:off x="293835" y="1034500"/>
            <a:ext cx="2344874" cy="6778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600"/>
              </a:spcBef>
              <a:spcAft>
                <a:spcPts val="0"/>
              </a:spcAft>
              <a:buClrTx/>
              <a:buSzTx/>
              <a:buFontTx/>
              <a:buNone/>
              <a:tabLst>
                <a:tab pos="173038" algn="l"/>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主たる従事者の</a:t>
            </a: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600"/>
              </a:spcBef>
              <a:spcAft>
                <a:spcPts val="0"/>
              </a:spcAft>
              <a:buClrTx/>
              <a:buSzTx/>
              <a:buFontTx/>
              <a:buNone/>
              <a:tabLst>
                <a:tab pos="173038" algn="l"/>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１人当たりの所得目標 　</a:t>
            </a:r>
            <a:r>
              <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40" name="正方形/長方形 39">
            <a:extLst>
              <a:ext uri="{FF2B5EF4-FFF2-40B4-BE49-F238E27FC236}">
                <a16:creationId xmlns:a16="http://schemas.microsoft.com/office/drawing/2014/main" id="{173ECE98-0076-4814-9F37-93790B29C64A}"/>
              </a:ext>
            </a:extLst>
          </p:cNvPr>
          <p:cNvSpPr/>
          <p:nvPr/>
        </p:nvSpPr>
        <p:spPr>
          <a:xfrm>
            <a:off x="2288705" y="1686930"/>
            <a:ext cx="7204674" cy="3019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600"/>
              </a:spcBef>
              <a:spcAft>
                <a:spcPts val="0"/>
              </a:spcAft>
              <a:buClrTx/>
              <a:buSzTx/>
              <a:buFontTx/>
              <a:buNone/>
              <a:tabLst>
                <a:tab pos="173038" algn="l"/>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農業・関連事業等に従事する役員の人数</a:t>
            </a: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55" name="直線コネクタ 54">
            <a:extLst>
              <a:ext uri="{FF2B5EF4-FFF2-40B4-BE49-F238E27FC236}">
                <a16:creationId xmlns:a16="http://schemas.microsoft.com/office/drawing/2014/main" id="{2B9CF942-859D-485C-9E8F-7CD51F4CF036}"/>
              </a:ext>
            </a:extLst>
          </p:cNvPr>
          <p:cNvCxnSpPr>
            <a:cxnSpLocks/>
          </p:cNvCxnSpPr>
          <p:nvPr/>
        </p:nvCxnSpPr>
        <p:spPr>
          <a:xfrm>
            <a:off x="2749748" y="4802351"/>
            <a:ext cx="371289" cy="0"/>
          </a:xfrm>
          <a:prstGeom prst="line">
            <a:avLst/>
          </a:prstGeom>
          <a:ln w="38100">
            <a:solidFill>
              <a:schemeClr val="tx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7" name="直線コネクタ 56">
            <a:extLst>
              <a:ext uri="{FF2B5EF4-FFF2-40B4-BE49-F238E27FC236}">
                <a16:creationId xmlns:a16="http://schemas.microsoft.com/office/drawing/2014/main" id="{AA33B978-83E6-4B4A-AD46-48C6B612F7C1}"/>
              </a:ext>
            </a:extLst>
          </p:cNvPr>
          <p:cNvCxnSpPr>
            <a:cxnSpLocks/>
          </p:cNvCxnSpPr>
          <p:nvPr/>
        </p:nvCxnSpPr>
        <p:spPr>
          <a:xfrm>
            <a:off x="2760107" y="4994934"/>
            <a:ext cx="360930" cy="0"/>
          </a:xfrm>
          <a:prstGeom prst="line">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58" name="直線コネクタ 57">
            <a:extLst>
              <a:ext uri="{FF2B5EF4-FFF2-40B4-BE49-F238E27FC236}">
                <a16:creationId xmlns:a16="http://schemas.microsoft.com/office/drawing/2014/main" id="{E567FE09-6DCB-4965-83C2-A3DD88245BD7}"/>
              </a:ext>
            </a:extLst>
          </p:cNvPr>
          <p:cNvCxnSpPr>
            <a:cxnSpLocks/>
          </p:cNvCxnSpPr>
          <p:nvPr/>
        </p:nvCxnSpPr>
        <p:spPr>
          <a:xfrm>
            <a:off x="2923805" y="5169694"/>
            <a:ext cx="204986" cy="0"/>
          </a:xfrm>
          <a:prstGeom prst="line">
            <a:avLst/>
          </a:prstGeom>
          <a:ln w="3810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71" name="直線コネクタ 70">
            <a:extLst>
              <a:ext uri="{FF2B5EF4-FFF2-40B4-BE49-F238E27FC236}">
                <a16:creationId xmlns:a16="http://schemas.microsoft.com/office/drawing/2014/main" id="{531DA837-01CC-4166-B889-FE7B92C5A15E}"/>
              </a:ext>
            </a:extLst>
          </p:cNvPr>
          <p:cNvCxnSpPr>
            <a:cxnSpLocks/>
          </p:cNvCxnSpPr>
          <p:nvPr/>
        </p:nvCxnSpPr>
        <p:spPr>
          <a:xfrm flipV="1">
            <a:off x="2831306" y="6494889"/>
            <a:ext cx="289416" cy="1161"/>
          </a:xfrm>
          <a:prstGeom prst="line">
            <a:avLst/>
          </a:prstGeom>
          <a:ln w="38100">
            <a:solidFill>
              <a:schemeClr val="tx2">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3" name="直線コネクタ 72">
            <a:extLst>
              <a:ext uri="{FF2B5EF4-FFF2-40B4-BE49-F238E27FC236}">
                <a16:creationId xmlns:a16="http://schemas.microsoft.com/office/drawing/2014/main" id="{44C61D72-BD7F-46DD-8139-B872775628AC}"/>
              </a:ext>
            </a:extLst>
          </p:cNvPr>
          <p:cNvCxnSpPr>
            <a:cxnSpLocks/>
          </p:cNvCxnSpPr>
          <p:nvPr/>
        </p:nvCxnSpPr>
        <p:spPr>
          <a:xfrm flipH="1" flipV="1">
            <a:off x="2770872" y="4990008"/>
            <a:ext cx="903" cy="246361"/>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76" name="直線コネクタ 75">
            <a:extLst>
              <a:ext uri="{FF2B5EF4-FFF2-40B4-BE49-F238E27FC236}">
                <a16:creationId xmlns:a16="http://schemas.microsoft.com/office/drawing/2014/main" id="{E5C440A1-5C57-46F4-B107-E66E9D836AF6}"/>
              </a:ext>
            </a:extLst>
          </p:cNvPr>
          <p:cNvCxnSpPr>
            <a:cxnSpLocks/>
          </p:cNvCxnSpPr>
          <p:nvPr/>
        </p:nvCxnSpPr>
        <p:spPr>
          <a:xfrm>
            <a:off x="2842516" y="3394175"/>
            <a:ext cx="162578" cy="1"/>
          </a:xfrm>
          <a:prstGeom prst="line">
            <a:avLst/>
          </a:prstGeom>
          <a:ln w="381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87" name="直線コネクタ 86">
            <a:extLst>
              <a:ext uri="{FF2B5EF4-FFF2-40B4-BE49-F238E27FC236}">
                <a16:creationId xmlns:a16="http://schemas.microsoft.com/office/drawing/2014/main" id="{926F67B7-923B-4BAA-A0A0-D16006FDBDF8}"/>
              </a:ext>
            </a:extLst>
          </p:cNvPr>
          <p:cNvCxnSpPr>
            <a:cxnSpLocks/>
          </p:cNvCxnSpPr>
          <p:nvPr/>
        </p:nvCxnSpPr>
        <p:spPr>
          <a:xfrm>
            <a:off x="2670947" y="5218059"/>
            <a:ext cx="106376"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89" name="直線コネクタ 88">
            <a:extLst>
              <a:ext uri="{FF2B5EF4-FFF2-40B4-BE49-F238E27FC236}">
                <a16:creationId xmlns:a16="http://schemas.microsoft.com/office/drawing/2014/main" id="{10037F76-D132-48DC-AC7C-AD3AC8EB934A}"/>
              </a:ext>
            </a:extLst>
          </p:cNvPr>
          <p:cNvCxnSpPr>
            <a:cxnSpLocks/>
          </p:cNvCxnSpPr>
          <p:nvPr/>
        </p:nvCxnSpPr>
        <p:spPr>
          <a:xfrm flipH="1" flipV="1">
            <a:off x="2935810" y="5154792"/>
            <a:ext cx="271" cy="424477"/>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96" name="直線コネクタ 95">
            <a:extLst>
              <a:ext uri="{FF2B5EF4-FFF2-40B4-BE49-F238E27FC236}">
                <a16:creationId xmlns:a16="http://schemas.microsoft.com/office/drawing/2014/main" id="{FB2A9DEC-16D3-4DDD-98FD-7518B573A4FA}"/>
              </a:ext>
            </a:extLst>
          </p:cNvPr>
          <p:cNvCxnSpPr>
            <a:cxnSpLocks/>
          </p:cNvCxnSpPr>
          <p:nvPr/>
        </p:nvCxnSpPr>
        <p:spPr>
          <a:xfrm flipV="1">
            <a:off x="2671763" y="5565045"/>
            <a:ext cx="273715" cy="2318"/>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sp>
        <p:nvSpPr>
          <p:cNvPr id="118" name="正方形/長方形 117">
            <a:extLst>
              <a:ext uri="{FF2B5EF4-FFF2-40B4-BE49-F238E27FC236}">
                <a16:creationId xmlns:a16="http://schemas.microsoft.com/office/drawing/2014/main" id="{54243998-2CAF-4DBC-85AE-D5050C1E12FB}"/>
              </a:ext>
            </a:extLst>
          </p:cNvPr>
          <p:cNvSpPr/>
          <p:nvPr/>
        </p:nvSpPr>
        <p:spPr>
          <a:xfrm>
            <a:off x="6220256" y="3645064"/>
            <a:ext cx="1764000" cy="360000"/>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農業・関連事業等の売上高</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151,000,000</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p>
        </p:txBody>
      </p:sp>
      <p:sp>
        <p:nvSpPr>
          <p:cNvPr id="119" name="正方形/長方形 118">
            <a:extLst>
              <a:ext uri="{FF2B5EF4-FFF2-40B4-BE49-F238E27FC236}">
                <a16:creationId xmlns:a16="http://schemas.microsoft.com/office/drawing/2014/main" id="{ED92C7B9-7878-445D-BD2D-38369B3116AE}"/>
              </a:ext>
            </a:extLst>
          </p:cNvPr>
          <p:cNvSpPr/>
          <p:nvPr/>
        </p:nvSpPr>
        <p:spPr>
          <a:xfrm>
            <a:off x="6220256" y="4082445"/>
            <a:ext cx="1764000" cy="360000"/>
          </a:xfrm>
          <a:prstGeom prst="rect">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総売上高</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201,000,000</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p>
        </p:txBody>
      </p:sp>
      <p:cxnSp>
        <p:nvCxnSpPr>
          <p:cNvPr id="122" name="直線コネクタ 121">
            <a:extLst>
              <a:ext uri="{FF2B5EF4-FFF2-40B4-BE49-F238E27FC236}">
                <a16:creationId xmlns:a16="http://schemas.microsoft.com/office/drawing/2014/main" id="{2AABFE3A-A495-4820-A25D-89606A88AA3E}"/>
              </a:ext>
            </a:extLst>
          </p:cNvPr>
          <p:cNvCxnSpPr>
            <a:cxnSpLocks/>
          </p:cNvCxnSpPr>
          <p:nvPr/>
        </p:nvCxnSpPr>
        <p:spPr>
          <a:xfrm>
            <a:off x="5977019" y="5533568"/>
            <a:ext cx="3584493"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23" name="正方形/長方形 122">
            <a:extLst>
              <a:ext uri="{FF2B5EF4-FFF2-40B4-BE49-F238E27FC236}">
                <a16:creationId xmlns:a16="http://schemas.microsoft.com/office/drawing/2014/main" id="{C54BCAD9-A67D-4179-B14E-2729ADC808C8}"/>
              </a:ext>
            </a:extLst>
          </p:cNvPr>
          <p:cNvSpPr/>
          <p:nvPr/>
        </p:nvSpPr>
        <p:spPr>
          <a:xfrm>
            <a:off x="6150476" y="5585867"/>
            <a:ext cx="3270101" cy="2475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２名</a:t>
            </a:r>
          </a:p>
        </p:txBody>
      </p:sp>
      <p:cxnSp>
        <p:nvCxnSpPr>
          <p:cNvPr id="125" name="直線コネクタ 124">
            <a:extLst>
              <a:ext uri="{FF2B5EF4-FFF2-40B4-BE49-F238E27FC236}">
                <a16:creationId xmlns:a16="http://schemas.microsoft.com/office/drawing/2014/main" id="{64BE6C69-ADCC-40FB-9BB5-B53CE651F591}"/>
              </a:ext>
            </a:extLst>
          </p:cNvPr>
          <p:cNvCxnSpPr>
            <a:cxnSpLocks/>
          </p:cNvCxnSpPr>
          <p:nvPr/>
        </p:nvCxnSpPr>
        <p:spPr>
          <a:xfrm>
            <a:off x="8433607" y="5139616"/>
            <a:ext cx="1116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33" name="正方形/長方形 132">
            <a:extLst>
              <a:ext uri="{FF2B5EF4-FFF2-40B4-BE49-F238E27FC236}">
                <a16:creationId xmlns:a16="http://schemas.microsoft.com/office/drawing/2014/main" id="{91013889-A74E-4057-8D89-B017C821B727}"/>
              </a:ext>
            </a:extLst>
          </p:cNvPr>
          <p:cNvSpPr/>
          <p:nvPr/>
        </p:nvSpPr>
        <p:spPr>
          <a:xfrm>
            <a:off x="5889104" y="4646372"/>
            <a:ext cx="3739102" cy="1211430"/>
          </a:xfrm>
          <a:prstGeom prst="rect">
            <a:avLst/>
          </a:prstGeom>
          <a:noFill/>
          <a:ln w="38100">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cxnSp>
        <p:nvCxnSpPr>
          <p:cNvPr id="134" name="直線コネクタ 133">
            <a:extLst>
              <a:ext uri="{FF2B5EF4-FFF2-40B4-BE49-F238E27FC236}">
                <a16:creationId xmlns:a16="http://schemas.microsoft.com/office/drawing/2014/main" id="{5C17A4EF-803D-465B-80C1-7341D2259D50}"/>
              </a:ext>
            </a:extLst>
          </p:cNvPr>
          <p:cNvCxnSpPr>
            <a:cxnSpLocks/>
          </p:cNvCxnSpPr>
          <p:nvPr/>
        </p:nvCxnSpPr>
        <p:spPr>
          <a:xfrm flipH="1" flipV="1">
            <a:off x="5603081" y="2926556"/>
            <a:ext cx="9525" cy="3326607"/>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7" name="直線コネクタ 136">
            <a:extLst>
              <a:ext uri="{FF2B5EF4-FFF2-40B4-BE49-F238E27FC236}">
                <a16:creationId xmlns:a16="http://schemas.microsoft.com/office/drawing/2014/main" id="{0F8CCF5E-5ACD-4892-9220-F06B839491AF}"/>
              </a:ext>
            </a:extLst>
          </p:cNvPr>
          <p:cNvCxnSpPr>
            <a:cxnSpLocks/>
            <a:endCxn id="52" idx="1"/>
          </p:cNvCxnSpPr>
          <p:nvPr/>
        </p:nvCxnSpPr>
        <p:spPr>
          <a:xfrm flipV="1">
            <a:off x="5591175" y="2928914"/>
            <a:ext cx="629081" cy="24"/>
          </a:xfrm>
          <a:prstGeom prst="line">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40" name="直線コネクタ 139">
            <a:extLst>
              <a:ext uri="{FF2B5EF4-FFF2-40B4-BE49-F238E27FC236}">
                <a16:creationId xmlns:a16="http://schemas.microsoft.com/office/drawing/2014/main" id="{120E92B6-1B8C-4C0F-B894-CE857180CB33}"/>
              </a:ext>
            </a:extLst>
          </p:cNvPr>
          <p:cNvCxnSpPr>
            <a:cxnSpLocks/>
          </p:cNvCxnSpPr>
          <p:nvPr/>
        </p:nvCxnSpPr>
        <p:spPr>
          <a:xfrm>
            <a:off x="5546118" y="6237312"/>
            <a:ext cx="60721"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2" name="直線コネクタ 141">
            <a:extLst>
              <a:ext uri="{FF2B5EF4-FFF2-40B4-BE49-F238E27FC236}">
                <a16:creationId xmlns:a16="http://schemas.microsoft.com/office/drawing/2014/main" id="{7F3241FE-7577-4EA7-98A9-D253EFED261D}"/>
              </a:ext>
            </a:extLst>
          </p:cNvPr>
          <p:cNvCxnSpPr>
            <a:cxnSpLocks/>
          </p:cNvCxnSpPr>
          <p:nvPr/>
        </p:nvCxnSpPr>
        <p:spPr>
          <a:xfrm flipV="1">
            <a:off x="5715000" y="3362325"/>
            <a:ext cx="9525" cy="3155157"/>
          </a:xfrm>
          <a:prstGeom prst="line">
            <a:avLst/>
          </a:prstGeom>
          <a:ln w="381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45" name="直線コネクタ 144">
            <a:extLst>
              <a:ext uri="{FF2B5EF4-FFF2-40B4-BE49-F238E27FC236}">
                <a16:creationId xmlns:a16="http://schemas.microsoft.com/office/drawing/2014/main" id="{61E1017D-74C1-46A2-9690-4131FF5A1848}"/>
              </a:ext>
            </a:extLst>
          </p:cNvPr>
          <p:cNvCxnSpPr>
            <a:cxnSpLocks/>
          </p:cNvCxnSpPr>
          <p:nvPr/>
        </p:nvCxnSpPr>
        <p:spPr>
          <a:xfrm flipV="1">
            <a:off x="5543550" y="6500813"/>
            <a:ext cx="188119" cy="733"/>
          </a:xfrm>
          <a:prstGeom prst="line">
            <a:avLst/>
          </a:prstGeom>
          <a:ln w="381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56" name="直線コネクタ 155">
            <a:extLst>
              <a:ext uri="{FF2B5EF4-FFF2-40B4-BE49-F238E27FC236}">
                <a16:creationId xmlns:a16="http://schemas.microsoft.com/office/drawing/2014/main" id="{55F732D7-4546-438F-A655-A804455AAE10}"/>
              </a:ext>
            </a:extLst>
          </p:cNvPr>
          <p:cNvCxnSpPr>
            <a:cxnSpLocks/>
          </p:cNvCxnSpPr>
          <p:nvPr/>
        </p:nvCxnSpPr>
        <p:spPr>
          <a:xfrm flipV="1">
            <a:off x="2705844" y="3269632"/>
            <a:ext cx="86916" cy="172"/>
          </a:xfrm>
          <a:prstGeom prst="line">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2" name="直線コネクタ 171">
            <a:extLst>
              <a:ext uri="{FF2B5EF4-FFF2-40B4-BE49-F238E27FC236}">
                <a16:creationId xmlns:a16="http://schemas.microsoft.com/office/drawing/2014/main" id="{5172EAC7-5FD2-4FEE-A4FA-0CCA8F73770D}"/>
              </a:ext>
            </a:extLst>
          </p:cNvPr>
          <p:cNvCxnSpPr>
            <a:cxnSpLocks/>
          </p:cNvCxnSpPr>
          <p:nvPr/>
        </p:nvCxnSpPr>
        <p:spPr>
          <a:xfrm>
            <a:off x="2771775" y="4225851"/>
            <a:ext cx="357762" cy="4350"/>
          </a:xfrm>
          <a:prstGeom prst="line">
            <a:avLst/>
          </a:prstGeom>
          <a:ln w="38100">
            <a:solidFill>
              <a:schemeClr val="accent3">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4" name="矢印: 下 73">
            <a:extLst>
              <a:ext uri="{FF2B5EF4-FFF2-40B4-BE49-F238E27FC236}">
                <a16:creationId xmlns:a16="http://schemas.microsoft.com/office/drawing/2014/main" id="{190D8A4A-511F-41D6-B9D0-A3FA6340502F}"/>
              </a:ext>
            </a:extLst>
          </p:cNvPr>
          <p:cNvSpPr/>
          <p:nvPr/>
        </p:nvSpPr>
        <p:spPr>
          <a:xfrm>
            <a:off x="7491209" y="5892447"/>
            <a:ext cx="588337" cy="176881"/>
          </a:xfrm>
          <a:prstGeom prst="downArrow">
            <a:avLst/>
          </a:prstGeom>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35" name="右中かっこ 34">
            <a:extLst>
              <a:ext uri="{FF2B5EF4-FFF2-40B4-BE49-F238E27FC236}">
                <a16:creationId xmlns:a16="http://schemas.microsoft.com/office/drawing/2014/main" id="{4E491091-FB58-4EC3-822A-FB282CE7D4CA}"/>
              </a:ext>
            </a:extLst>
          </p:cNvPr>
          <p:cNvSpPr/>
          <p:nvPr/>
        </p:nvSpPr>
        <p:spPr>
          <a:xfrm>
            <a:off x="2672278" y="3111245"/>
            <a:ext cx="58106" cy="319261"/>
          </a:xfrm>
          <a:prstGeom prst="rightBrac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cxnSp>
        <p:nvCxnSpPr>
          <p:cNvPr id="80" name="直線コネクタ 79">
            <a:extLst>
              <a:ext uri="{FF2B5EF4-FFF2-40B4-BE49-F238E27FC236}">
                <a16:creationId xmlns:a16="http://schemas.microsoft.com/office/drawing/2014/main" id="{38D55978-86A2-4801-B05A-8EB078C34DDB}"/>
              </a:ext>
            </a:extLst>
          </p:cNvPr>
          <p:cNvCxnSpPr>
            <a:cxnSpLocks/>
          </p:cNvCxnSpPr>
          <p:nvPr/>
        </p:nvCxnSpPr>
        <p:spPr>
          <a:xfrm flipH="1" flipV="1">
            <a:off x="2719388" y="3552825"/>
            <a:ext cx="2381" cy="878682"/>
          </a:xfrm>
          <a:prstGeom prst="line">
            <a:avLst/>
          </a:prstGeom>
          <a:ln w="38100">
            <a:solidFill>
              <a:srgbClr val="FF9999"/>
            </a:solidFill>
          </a:ln>
        </p:spPr>
        <p:style>
          <a:lnRef idx="1">
            <a:schemeClr val="accent1"/>
          </a:lnRef>
          <a:fillRef idx="0">
            <a:schemeClr val="accent1"/>
          </a:fillRef>
          <a:effectRef idx="0">
            <a:schemeClr val="accent1"/>
          </a:effectRef>
          <a:fontRef idx="minor">
            <a:schemeClr val="tx1"/>
          </a:fontRef>
        </p:style>
      </p:cxnSp>
      <p:cxnSp>
        <p:nvCxnSpPr>
          <p:cNvPr id="85" name="直線コネクタ 84">
            <a:extLst>
              <a:ext uri="{FF2B5EF4-FFF2-40B4-BE49-F238E27FC236}">
                <a16:creationId xmlns:a16="http://schemas.microsoft.com/office/drawing/2014/main" id="{EF05F0CF-EFCF-4BB7-AA51-703F5B248688}"/>
              </a:ext>
            </a:extLst>
          </p:cNvPr>
          <p:cNvCxnSpPr>
            <a:cxnSpLocks/>
          </p:cNvCxnSpPr>
          <p:nvPr/>
        </p:nvCxnSpPr>
        <p:spPr>
          <a:xfrm flipH="1">
            <a:off x="2675103" y="3571090"/>
            <a:ext cx="51431" cy="0"/>
          </a:xfrm>
          <a:prstGeom prst="line">
            <a:avLst/>
          </a:prstGeom>
          <a:ln w="38100">
            <a:solidFill>
              <a:srgbClr val="FF9999"/>
            </a:solidFill>
          </a:ln>
        </p:spPr>
        <p:style>
          <a:lnRef idx="1">
            <a:schemeClr val="accent1"/>
          </a:lnRef>
          <a:fillRef idx="0">
            <a:schemeClr val="accent1"/>
          </a:fillRef>
          <a:effectRef idx="0">
            <a:schemeClr val="accent1"/>
          </a:effectRef>
          <a:fontRef idx="minor">
            <a:schemeClr val="tx1"/>
          </a:fontRef>
        </p:style>
      </p:cxnSp>
      <p:cxnSp>
        <p:nvCxnSpPr>
          <p:cNvPr id="91" name="直線コネクタ 90">
            <a:extLst>
              <a:ext uri="{FF2B5EF4-FFF2-40B4-BE49-F238E27FC236}">
                <a16:creationId xmlns:a16="http://schemas.microsoft.com/office/drawing/2014/main" id="{5DEDE689-796D-4991-8455-07BC02ED8B73}"/>
              </a:ext>
            </a:extLst>
          </p:cNvPr>
          <p:cNvCxnSpPr>
            <a:cxnSpLocks/>
          </p:cNvCxnSpPr>
          <p:nvPr/>
        </p:nvCxnSpPr>
        <p:spPr>
          <a:xfrm>
            <a:off x="2706290" y="4421217"/>
            <a:ext cx="422056" cy="4206"/>
          </a:xfrm>
          <a:prstGeom prst="line">
            <a:avLst/>
          </a:prstGeom>
          <a:ln w="38100">
            <a:solidFill>
              <a:srgbClr val="FF9999"/>
            </a:solidFill>
            <a:tailEnd type="triangle"/>
          </a:ln>
        </p:spPr>
        <p:style>
          <a:lnRef idx="1">
            <a:schemeClr val="accent1"/>
          </a:lnRef>
          <a:fillRef idx="0">
            <a:schemeClr val="accent1"/>
          </a:fillRef>
          <a:effectRef idx="0">
            <a:schemeClr val="accent1"/>
          </a:effectRef>
          <a:fontRef idx="minor">
            <a:schemeClr val="tx1"/>
          </a:fontRef>
        </p:style>
      </p:cxnSp>
      <p:cxnSp>
        <p:nvCxnSpPr>
          <p:cNvPr id="97" name="直線コネクタ 96">
            <a:extLst>
              <a:ext uri="{FF2B5EF4-FFF2-40B4-BE49-F238E27FC236}">
                <a16:creationId xmlns:a16="http://schemas.microsoft.com/office/drawing/2014/main" id="{AACFBA1F-E0AA-49C4-9DB7-25D5433BB29D}"/>
              </a:ext>
            </a:extLst>
          </p:cNvPr>
          <p:cNvCxnSpPr>
            <a:cxnSpLocks/>
          </p:cNvCxnSpPr>
          <p:nvPr/>
        </p:nvCxnSpPr>
        <p:spPr>
          <a:xfrm flipH="1" flipV="1">
            <a:off x="2781300" y="3250406"/>
            <a:ext cx="2381" cy="992982"/>
          </a:xfrm>
          <a:prstGeom prst="line">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7" name="直線コネクタ 146">
            <a:extLst>
              <a:ext uri="{FF2B5EF4-FFF2-40B4-BE49-F238E27FC236}">
                <a16:creationId xmlns:a16="http://schemas.microsoft.com/office/drawing/2014/main" id="{5105C333-4F72-40CD-BD7C-98900B9FAB7F}"/>
              </a:ext>
            </a:extLst>
          </p:cNvPr>
          <p:cNvCxnSpPr>
            <a:cxnSpLocks/>
          </p:cNvCxnSpPr>
          <p:nvPr/>
        </p:nvCxnSpPr>
        <p:spPr>
          <a:xfrm flipH="1" flipV="1">
            <a:off x="2997182" y="5443298"/>
            <a:ext cx="3193" cy="235983"/>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49" name="直線コネクタ 148">
            <a:extLst>
              <a:ext uri="{FF2B5EF4-FFF2-40B4-BE49-F238E27FC236}">
                <a16:creationId xmlns:a16="http://schemas.microsoft.com/office/drawing/2014/main" id="{D5CEB003-D290-4571-A9B2-812383DE63EE}"/>
              </a:ext>
            </a:extLst>
          </p:cNvPr>
          <p:cNvCxnSpPr>
            <a:cxnSpLocks/>
          </p:cNvCxnSpPr>
          <p:nvPr/>
        </p:nvCxnSpPr>
        <p:spPr>
          <a:xfrm>
            <a:off x="3059637" y="5467350"/>
            <a:ext cx="66944" cy="0"/>
          </a:xfrm>
          <a:prstGeom prst="line">
            <a:avLst/>
          </a:prstGeom>
          <a:ln w="381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3" name="直線コネクタ 152">
            <a:extLst>
              <a:ext uri="{FF2B5EF4-FFF2-40B4-BE49-F238E27FC236}">
                <a16:creationId xmlns:a16="http://schemas.microsoft.com/office/drawing/2014/main" id="{0E7A612C-F46C-4E3D-A753-8BAF4B06C13B}"/>
              </a:ext>
            </a:extLst>
          </p:cNvPr>
          <p:cNvCxnSpPr>
            <a:cxnSpLocks/>
          </p:cNvCxnSpPr>
          <p:nvPr/>
        </p:nvCxnSpPr>
        <p:spPr>
          <a:xfrm flipV="1">
            <a:off x="2740819" y="5661248"/>
            <a:ext cx="264275" cy="1365"/>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78" name="直線コネクタ 177">
            <a:extLst>
              <a:ext uri="{FF2B5EF4-FFF2-40B4-BE49-F238E27FC236}">
                <a16:creationId xmlns:a16="http://schemas.microsoft.com/office/drawing/2014/main" id="{0FC0A85C-3B87-4CB8-A966-8C86D8920B54}"/>
              </a:ext>
            </a:extLst>
          </p:cNvPr>
          <p:cNvCxnSpPr>
            <a:cxnSpLocks/>
          </p:cNvCxnSpPr>
          <p:nvPr/>
        </p:nvCxnSpPr>
        <p:spPr>
          <a:xfrm flipV="1">
            <a:off x="5543550" y="4414838"/>
            <a:ext cx="514350" cy="2381"/>
          </a:xfrm>
          <a:prstGeom prst="line">
            <a:avLst/>
          </a:prstGeom>
          <a:ln w="38100">
            <a:solidFill>
              <a:srgbClr val="FF9999"/>
            </a:solidFill>
          </a:ln>
        </p:spPr>
        <p:style>
          <a:lnRef idx="1">
            <a:schemeClr val="accent1"/>
          </a:lnRef>
          <a:fillRef idx="0">
            <a:schemeClr val="accent1"/>
          </a:fillRef>
          <a:effectRef idx="0">
            <a:schemeClr val="accent1"/>
          </a:effectRef>
          <a:fontRef idx="minor">
            <a:schemeClr val="tx1"/>
          </a:fontRef>
        </p:style>
      </p:cxnSp>
      <p:cxnSp>
        <p:nvCxnSpPr>
          <p:cNvPr id="184" name="直線コネクタ 183">
            <a:extLst>
              <a:ext uri="{FF2B5EF4-FFF2-40B4-BE49-F238E27FC236}">
                <a16:creationId xmlns:a16="http://schemas.microsoft.com/office/drawing/2014/main" id="{CD787E09-EFCB-4C08-8502-5B81D5CB3D4A}"/>
              </a:ext>
            </a:extLst>
          </p:cNvPr>
          <p:cNvCxnSpPr>
            <a:cxnSpLocks/>
          </p:cNvCxnSpPr>
          <p:nvPr/>
        </p:nvCxnSpPr>
        <p:spPr>
          <a:xfrm>
            <a:off x="5541169" y="4231481"/>
            <a:ext cx="420331" cy="0"/>
          </a:xfrm>
          <a:prstGeom prst="line">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6" name="直線コネクタ 185">
            <a:extLst>
              <a:ext uri="{FF2B5EF4-FFF2-40B4-BE49-F238E27FC236}">
                <a16:creationId xmlns:a16="http://schemas.microsoft.com/office/drawing/2014/main" id="{05D73B75-4F82-4E1B-906F-D11D72CEA14D}"/>
              </a:ext>
            </a:extLst>
          </p:cNvPr>
          <p:cNvCxnSpPr>
            <a:cxnSpLocks/>
          </p:cNvCxnSpPr>
          <p:nvPr/>
        </p:nvCxnSpPr>
        <p:spPr>
          <a:xfrm>
            <a:off x="5941218" y="3814763"/>
            <a:ext cx="0" cy="408501"/>
          </a:xfrm>
          <a:prstGeom prst="line">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4" name="直線コネクタ 193">
            <a:extLst>
              <a:ext uri="{FF2B5EF4-FFF2-40B4-BE49-F238E27FC236}">
                <a16:creationId xmlns:a16="http://schemas.microsoft.com/office/drawing/2014/main" id="{5A9D1FE6-8A42-4D5C-8C48-3EC5D386B89D}"/>
              </a:ext>
            </a:extLst>
          </p:cNvPr>
          <p:cNvCxnSpPr>
            <a:cxnSpLocks/>
            <a:endCxn id="118" idx="1"/>
          </p:cNvCxnSpPr>
          <p:nvPr/>
        </p:nvCxnSpPr>
        <p:spPr>
          <a:xfrm>
            <a:off x="5919491" y="3825064"/>
            <a:ext cx="300765" cy="0"/>
          </a:xfrm>
          <a:prstGeom prst="line">
            <a:avLst/>
          </a:prstGeom>
          <a:ln w="38100">
            <a:solidFill>
              <a:schemeClr val="accent3">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7" name="大かっこ 216">
            <a:extLst>
              <a:ext uri="{FF2B5EF4-FFF2-40B4-BE49-F238E27FC236}">
                <a16:creationId xmlns:a16="http://schemas.microsoft.com/office/drawing/2014/main" id="{89CFAFF0-A701-4DB7-BB1A-7FC8764F0483}"/>
              </a:ext>
            </a:extLst>
          </p:cNvPr>
          <p:cNvSpPr/>
          <p:nvPr/>
        </p:nvSpPr>
        <p:spPr>
          <a:xfrm>
            <a:off x="2360713" y="980550"/>
            <a:ext cx="4464495" cy="564077"/>
          </a:xfrm>
          <a:prstGeom prst="bracketPair">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230" name="正方形/長方形 229">
            <a:extLst>
              <a:ext uri="{FF2B5EF4-FFF2-40B4-BE49-F238E27FC236}">
                <a16:creationId xmlns:a16="http://schemas.microsoft.com/office/drawing/2014/main" id="{A564D107-99D8-44E7-9D62-75E2B59E49E7}"/>
              </a:ext>
            </a:extLst>
          </p:cNvPr>
          <p:cNvSpPr/>
          <p:nvPr/>
        </p:nvSpPr>
        <p:spPr>
          <a:xfrm>
            <a:off x="6041664" y="5014652"/>
            <a:ext cx="890608" cy="25200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31" name="正方形/長方形 230">
            <a:extLst>
              <a:ext uri="{FF2B5EF4-FFF2-40B4-BE49-F238E27FC236}">
                <a16:creationId xmlns:a16="http://schemas.microsoft.com/office/drawing/2014/main" id="{5E0129EC-C267-46F1-9A3D-A46A9945DAB1}"/>
              </a:ext>
            </a:extLst>
          </p:cNvPr>
          <p:cNvSpPr/>
          <p:nvPr/>
        </p:nvSpPr>
        <p:spPr>
          <a:xfrm>
            <a:off x="6220256" y="3203007"/>
            <a:ext cx="1764000" cy="360000"/>
          </a:xfrm>
          <a:prstGeom prst="rect">
            <a:avLst/>
          </a:prstGeom>
          <a:no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法人の役員報酬</a:t>
            </a:r>
            <a:b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7,200,000</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p>
        </p:txBody>
      </p:sp>
      <p:sp>
        <p:nvSpPr>
          <p:cNvPr id="237" name="大かっこ 236">
            <a:extLst>
              <a:ext uri="{FF2B5EF4-FFF2-40B4-BE49-F238E27FC236}">
                <a16:creationId xmlns:a16="http://schemas.microsoft.com/office/drawing/2014/main" id="{75ECF47A-9374-437A-8FA3-A8E46D50D3BF}"/>
              </a:ext>
            </a:extLst>
          </p:cNvPr>
          <p:cNvSpPr/>
          <p:nvPr/>
        </p:nvSpPr>
        <p:spPr>
          <a:xfrm>
            <a:off x="5952674" y="4921900"/>
            <a:ext cx="2255538" cy="428816"/>
          </a:xfrm>
          <a:prstGeom prst="bracketPair">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grpSp>
        <p:nvGrpSpPr>
          <p:cNvPr id="244" name="グループ化 243">
            <a:extLst>
              <a:ext uri="{FF2B5EF4-FFF2-40B4-BE49-F238E27FC236}">
                <a16:creationId xmlns:a16="http://schemas.microsoft.com/office/drawing/2014/main" id="{A8E992BE-1DEF-4208-8B71-A6475057BD2D}"/>
              </a:ext>
            </a:extLst>
          </p:cNvPr>
          <p:cNvGrpSpPr/>
          <p:nvPr/>
        </p:nvGrpSpPr>
        <p:grpSpPr>
          <a:xfrm>
            <a:off x="8445512" y="4832740"/>
            <a:ext cx="1124026" cy="253916"/>
            <a:chOff x="8499580" y="4797152"/>
            <a:chExt cx="1124026" cy="253916"/>
          </a:xfrm>
        </p:grpSpPr>
        <p:sp>
          <p:nvSpPr>
            <p:cNvPr id="131" name="正方形/長方形 130">
              <a:extLst>
                <a:ext uri="{FF2B5EF4-FFF2-40B4-BE49-F238E27FC236}">
                  <a16:creationId xmlns:a16="http://schemas.microsoft.com/office/drawing/2014/main" id="{F71B3EF4-A48C-486F-A9AC-9D9C5C00ABA0}"/>
                </a:ext>
              </a:extLst>
            </p:cNvPr>
            <p:cNvSpPr/>
            <p:nvPr/>
          </p:nvSpPr>
          <p:spPr>
            <a:xfrm>
              <a:off x="8539446" y="4797152"/>
              <a:ext cx="1008000" cy="253916"/>
            </a:xfrm>
            <a:prstGeom prst="rect">
              <a:avLst/>
            </a:prstGeom>
            <a:ln w="28575">
              <a:solidFill>
                <a:schemeClr val="accent3">
                  <a:lumMod val="75000"/>
                </a:schemeClr>
              </a:solidFill>
            </a:ln>
          </p:spPr>
          <p:txBody>
            <a:bodyPr wrap="square"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39" name="正方形/長方形 238">
              <a:extLst>
                <a:ext uri="{FF2B5EF4-FFF2-40B4-BE49-F238E27FC236}">
                  <a16:creationId xmlns:a16="http://schemas.microsoft.com/office/drawing/2014/main" id="{60E977B6-6227-4CFD-860B-BEE2BB1EEE61}"/>
                </a:ext>
              </a:extLst>
            </p:cNvPr>
            <p:cNvSpPr/>
            <p:nvPr/>
          </p:nvSpPr>
          <p:spPr>
            <a:xfrm>
              <a:off x="8499580" y="4797152"/>
              <a:ext cx="1124026" cy="246221"/>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151,000,000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p>
          </p:txBody>
        </p:sp>
      </p:grpSp>
      <p:grpSp>
        <p:nvGrpSpPr>
          <p:cNvPr id="243" name="グループ化 242">
            <a:extLst>
              <a:ext uri="{FF2B5EF4-FFF2-40B4-BE49-F238E27FC236}">
                <a16:creationId xmlns:a16="http://schemas.microsoft.com/office/drawing/2014/main" id="{069AC8AC-2E6B-4109-9BC9-8E88D3B3FD1A}"/>
              </a:ext>
            </a:extLst>
          </p:cNvPr>
          <p:cNvGrpSpPr/>
          <p:nvPr/>
        </p:nvGrpSpPr>
        <p:grpSpPr>
          <a:xfrm>
            <a:off x="8433607" y="5192268"/>
            <a:ext cx="1116000" cy="252000"/>
            <a:chOff x="8499580" y="5265232"/>
            <a:chExt cx="1116000" cy="252000"/>
          </a:xfrm>
        </p:grpSpPr>
        <p:sp>
          <p:nvSpPr>
            <p:cNvPr id="124" name="正方形/長方形 123">
              <a:extLst>
                <a:ext uri="{FF2B5EF4-FFF2-40B4-BE49-F238E27FC236}">
                  <a16:creationId xmlns:a16="http://schemas.microsoft.com/office/drawing/2014/main" id="{5768F49F-50B0-4A79-AFF0-C936D43390F8}"/>
                </a:ext>
              </a:extLst>
            </p:cNvPr>
            <p:cNvSpPr/>
            <p:nvPr/>
          </p:nvSpPr>
          <p:spPr>
            <a:xfrm>
              <a:off x="8553512" y="5265232"/>
              <a:ext cx="1008000" cy="252000"/>
            </a:xfrm>
            <a:prstGeom prst="rect">
              <a:avLst/>
            </a:prstGeom>
            <a:ln w="28575">
              <a:solidFill>
                <a:srgbClr val="FF9999"/>
              </a:solidFill>
            </a:ln>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42" name="正方形/長方形 241">
              <a:extLst>
                <a:ext uri="{FF2B5EF4-FFF2-40B4-BE49-F238E27FC236}">
                  <a16:creationId xmlns:a16="http://schemas.microsoft.com/office/drawing/2014/main" id="{9746A63A-E99F-4AB9-95DD-CBB43FD0E6A7}"/>
                </a:ext>
              </a:extLst>
            </p:cNvPr>
            <p:cNvSpPr/>
            <p:nvPr/>
          </p:nvSpPr>
          <p:spPr>
            <a:xfrm>
              <a:off x="8499580" y="5270041"/>
              <a:ext cx="1116000" cy="24622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201,000,000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p>
          </p:txBody>
        </p:sp>
      </p:grpSp>
      <p:cxnSp>
        <p:nvCxnSpPr>
          <p:cNvPr id="251" name="直線コネクタ 250">
            <a:extLst>
              <a:ext uri="{FF2B5EF4-FFF2-40B4-BE49-F238E27FC236}">
                <a16:creationId xmlns:a16="http://schemas.microsoft.com/office/drawing/2014/main" id="{84D28CF3-EACF-4B43-BA01-DA82760C9AE6}"/>
              </a:ext>
            </a:extLst>
          </p:cNvPr>
          <p:cNvCxnSpPr>
            <a:cxnSpLocks/>
          </p:cNvCxnSpPr>
          <p:nvPr/>
        </p:nvCxnSpPr>
        <p:spPr>
          <a:xfrm>
            <a:off x="5705300" y="3378995"/>
            <a:ext cx="512400" cy="0"/>
          </a:xfrm>
          <a:prstGeom prst="line">
            <a:avLst/>
          </a:prstGeom>
          <a:ln w="38100">
            <a:solidFill>
              <a:schemeClr val="tx2">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61" name="直線コネクタ 260">
            <a:extLst>
              <a:ext uri="{FF2B5EF4-FFF2-40B4-BE49-F238E27FC236}">
                <a16:creationId xmlns:a16="http://schemas.microsoft.com/office/drawing/2014/main" id="{F383B0C7-AE51-4CBD-80F9-E67B3EF43686}"/>
              </a:ext>
            </a:extLst>
          </p:cNvPr>
          <p:cNvCxnSpPr>
            <a:cxnSpLocks/>
          </p:cNvCxnSpPr>
          <p:nvPr/>
        </p:nvCxnSpPr>
        <p:spPr>
          <a:xfrm flipV="1">
            <a:off x="8180301" y="2926556"/>
            <a:ext cx="0" cy="1657224"/>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63" name="直線コネクタ 262">
            <a:extLst>
              <a:ext uri="{FF2B5EF4-FFF2-40B4-BE49-F238E27FC236}">
                <a16:creationId xmlns:a16="http://schemas.microsoft.com/office/drawing/2014/main" id="{CCE3D90A-FC09-4E33-BDE5-F6480FDFCA86}"/>
              </a:ext>
            </a:extLst>
          </p:cNvPr>
          <p:cNvCxnSpPr>
            <a:cxnSpLocks/>
          </p:cNvCxnSpPr>
          <p:nvPr/>
        </p:nvCxnSpPr>
        <p:spPr>
          <a:xfrm flipH="1">
            <a:off x="6486968" y="4568301"/>
            <a:ext cx="1693333"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67" name="直線コネクタ 266">
            <a:extLst>
              <a:ext uri="{FF2B5EF4-FFF2-40B4-BE49-F238E27FC236}">
                <a16:creationId xmlns:a16="http://schemas.microsoft.com/office/drawing/2014/main" id="{6AC715B6-411C-473B-9769-B342EF40D5C5}"/>
              </a:ext>
            </a:extLst>
          </p:cNvPr>
          <p:cNvCxnSpPr>
            <a:cxnSpLocks/>
          </p:cNvCxnSpPr>
          <p:nvPr/>
        </p:nvCxnSpPr>
        <p:spPr>
          <a:xfrm flipV="1">
            <a:off x="8085147" y="3378995"/>
            <a:ext cx="0" cy="1481786"/>
          </a:xfrm>
          <a:prstGeom prst="line">
            <a:avLst/>
          </a:prstGeom>
          <a:ln w="381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72" name="直線コネクタ 271">
            <a:extLst>
              <a:ext uri="{FF2B5EF4-FFF2-40B4-BE49-F238E27FC236}">
                <a16:creationId xmlns:a16="http://schemas.microsoft.com/office/drawing/2014/main" id="{811E909F-A3A8-42ED-97CD-7537A731879D}"/>
              </a:ext>
            </a:extLst>
          </p:cNvPr>
          <p:cNvCxnSpPr>
            <a:cxnSpLocks/>
          </p:cNvCxnSpPr>
          <p:nvPr/>
        </p:nvCxnSpPr>
        <p:spPr>
          <a:xfrm>
            <a:off x="6499296" y="4560763"/>
            <a:ext cx="0" cy="460175"/>
          </a:xfrm>
          <a:prstGeom prst="line">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88" name="直線コネクタ 287">
            <a:extLst>
              <a:ext uri="{FF2B5EF4-FFF2-40B4-BE49-F238E27FC236}">
                <a16:creationId xmlns:a16="http://schemas.microsoft.com/office/drawing/2014/main" id="{7A8630BE-A050-4AD6-8F34-0FA43CFCF439}"/>
              </a:ext>
            </a:extLst>
          </p:cNvPr>
          <p:cNvCxnSpPr>
            <a:cxnSpLocks/>
          </p:cNvCxnSpPr>
          <p:nvPr/>
        </p:nvCxnSpPr>
        <p:spPr>
          <a:xfrm>
            <a:off x="6043774" y="4248172"/>
            <a:ext cx="1" cy="171450"/>
          </a:xfrm>
          <a:prstGeom prst="line">
            <a:avLst/>
          </a:prstGeom>
          <a:ln w="38100">
            <a:solidFill>
              <a:srgbClr val="FF9999"/>
            </a:solidFill>
          </a:ln>
        </p:spPr>
        <p:style>
          <a:lnRef idx="1">
            <a:schemeClr val="accent1"/>
          </a:lnRef>
          <a:fillRef idx="0">
            <a:schemeClr val="accent1"/>
          </a:fillRef>
          <a:effectRef idx="0">
            <a:schemeClr val="accent1"/>
          </a:effectRef>
          <a:fontRef idx="minor">
            <a:schemeClr val="tx1"/>
          </a:fontRef>
        </p:style>
      </p:cxnSp>
      <p:cxnSp>
        <p:nvCxnSpPr>
          <p:cNvPr id="290" name="直線コネクタ 289">
            <a:extLst>
              <a:ext uri="{FF2B5EF4-FFF2-40B4-BE49-F238E27FC236}">
                <a16:creationId xmlns:a16="http://schemas.microsoft.com/office/drawing/2014/main" id="{726A2924-1493-4B38-A042-9F6EBD7BA1B3}"/>
              </a:ext>
            </a:extLst>
          </p:cNvPr>
          <p:cNvCxnSpPr>
            <a:cxnSpLocks/>
          </p:cNvCxnSpPr>
          <p:nvPr/>
        </p:nvCxnSpPr>
        <p:spPr>
          <a:xfrm>
            <a:off x="6029325" y="4262438"/>
            <a:ext cx="188375" cy="14"/>
          </a:xfrm>
          <a:prstGeom prst="line">
            <a:avLst/>
          </a:prstGeom>
          <a:ln w="38100">
            <a:solidFill>
              <a:srgbClr val="FF9999"/>
            </a:solidFill>
            <a:tailEnd type="triangle"/>
          </a:ln>
        </p:spPr>
        <p:style>
          <a:lnRef idx="1">
            <a:schemeClr val="accent1"/>
          </a:lnRef>
          <a:fillRef idx="0">
            <a:schemeClr val="accent1"/>
          </a:fillRef>
          <a:effectRef idx="0">
            <a:schemeClr val="accent1"/>
          </a:effectRef>
          <a:fontRef idx="minor">
            <a:schemeClr val="tx1"/>
          </a:fontRef>
        </p:style>
      </p:cxnSp>
      <p:cxnSp>
        <p:nvCxnSpPr>
          <p:cNvPr id="297" name="直線コネクタ 296">
            <a:extLst>
              <a:ext uri="{FF2B5EF4-FFF2-40B4-BE49-F238E27FC236}">
                <a16:creationId xmlns:a16="http://schemas.microsoft.com/office/drawing/2014/main" id="{37358766-6939-42A9-935C-5912D11221A0}"/>
              </a:ext>
            </a:extLst>
          </p:cNvPr>
          <p:cNvCxnSpPr>
            <a:cxnSpLocks/>
          </p:cNvCxnSpPr>
          <p:nvPr/>
        </p:nvCxnSpPr>
        <p:spPr>
          <a:xfrm flipH="1">
            <a:off x="7634288" y="4839124"/>
            <a:ext cx="3397" cy="185506"/>
          </a:xfrm>
          <a:prstGeom prst="line">
            <a:avLst/>
          </a:prstGeom>
          <a:ln w="38100">
            <a:solidFill>
              <a:schemeClr val="tx2">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99" name="直線コネクタ 298">
            <a:extLst>
              <a:ext uri="{FF2B5EF4-FFF2-40B4-BE49-F238E27FC236}">
                <a16:creationId xmlns:a16="http://schemas.microsoft.com/office/drawing/2014/main" id="{09DE618B-67D9-4C76-8D06-32F128C8B2FB}"/>
              </a:ext>
            </a:extLst>
          </p:cNvPr>
          <p:cNvCxnSpPr>
            <a:cxnSpLocks/>
          </p:cNvCxnSpPr>
          <p:nvPr/>
        </p:nvCxnSpPr>
        <p:spPr>
          <a:xfrm flipH="1">
            <a:off x="7615516" y="4845231"/>
            <a:ext cx="474394" cy="0"/>
          </a:xfrm>
          <a:prstGeom prst="line">
            <a:avLst/>
          </a:prstGeom>
          <a:ln w="381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03" name="直線コネクタ 302">
            <a:extLst>
              <a:ext uri="{FF2B5EF4-FFF2-40B4-BE49-F238E27FC236}">
                <a16:creationId xmlns:a16="http://schemas.microsoft.com/office/drawing/2014/main" id="{74020E39-8603-48BB-BBE7-EE452E97ABF7}"/>
              </a:ext>
            </a:extLst>
          </p:cNvPr>
          <p:cNvCxnSpPr>
            <a:cxnSpLocks/>
          </p:cNvCxnSpPr>
          <p:nvPr/>
        </p:nvCxnSpPr>
        <p:spPr>
          <a:xfrm flipH="1">
            <a:off x="7979711" y="3381375"/>
            <a:ext cx="126064" cy="749"/>
          </a:xfrm>
          <a:prstGeom prst="line">
            <a:avLst/>
          </a:prstGeom>
          <a:ln w="381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08" name="直線コネクタ 307">
            <a:extLst>
              <a:ext uri="{FF2B5EF4-FFF2-40B4-BE49-F238E27FC236}">
                <a16:creationId xmlns:a16="http://schemas.microsoft.com/office/drawing/2014/main" id="{11F2D0BC-594B-4EA4-ACE8-615ED3CD9C48}"/>
              </a:ext>
            </a:extLst>
          </p:cNvPr>
          <p:cNvCxnSpPr>
            <a:cxnSpLocks/>
          </p:cNvCxnSpPr>
          <p:nvPr/>
        </p:nvCxnSpPr>
        <p:spPr>
          <a:xfrm flipH="1">
            <a:off x="7979710" y="2936465"/>
            <a:ext cx="220943"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12" name="直線コネクタ 311">
            <a:extLst>
              <a:ext uri="{FF2B5EF4-FFF2-40B4-BE49-F238E27FC236}">
                <a16:creationId xmlns:a16="http://schemas.microsoft.com/office/drawing/2014/main" id="{A7C87842-B217-43C1-820F-C82F2231234B}"/>
              </a:ext>
            </a:extLst>
          </p:cNvPr>
          <p:cNvCxnSpPr>
            <a:cxnSpLocks/>
          </p:cNvCxnSpPr>
          <p:nvPr/>
        </p:nvCxnSpPr>
        <p:spPr>
          <a:xfrm flipH="1">
            <a:off x="7969333" y="3814763"/>
            <a:ext cx="1050842" cy="1613"/>
          </a:xfrm>
          <a:prstGeom prst="line">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314" name="直線コネクタ 313">
            <a:extLst>
              <a:ext uri="{FF2B5EF4-FFF2-40B4-BE49-F238E27FC236}">
                <a16:creationId xmlns:a16="http://schemas.microsoft.com/office/drawing/2014/main" id="{23DB7E0D-9222-4E36-8067-9B9D9E679598}"/>
              </a:ext>
            </a:extLst>
          </p:cNvPr>
          <p:cNvCxnSpPr>
            <a:cxnSpLocks/>
          </p:cNvCxnSpPr>
          <p:nvPr/>
        </p:nvCxnSpPr>
        <p:spPr>
          <a:xfrm flipH="1" flipV="1">
            <a:off x="7977840" y="4264488"/>
            <a:ext cx="308910" cy="2712"/>
          </a:xfrm>
          <a:prstGeom prst="line">
            <a:avLst/>
          </a:prstGeom>
          <a:ln w="38100">
            <a:solidFill>
              <a:srgbClr val="FF9999"/>
            </a:solidFill>
          </a:ln>
        </p:spPr>
        <p:style>
          <a:lnRef idx="1">
            <a:schemeClr val="accent1"/>
          </a:lnRef>
          <a:fillRef idx="0">
            <a:schemeClr val="accent1"/>
          </a:fillRef>
          <a:effectRef idx="0">
            <a:schemeClr val="accent1"/>
          </a:effectRef>
          <a:fontRef idx="minor">
            <a:schemeClr val="tx1"/>
          </a:fontRef>
        </p:style>
      </p:cxnSp>
      <p:cxnSp>
        <p:nvCxnSpPr>
          <p:cNvPr id="316" name="直線コネクタ 315">
            <a:extLst>
              <a:ext uri="{FF2B5EF4-FFF2-40B4-BE49-F238E27FC236}">
                <a16:creationId xmlns:a16="http://schemas.microsoft.com/office/drawing/2014/main" id="{E37FEE0B-851D-4D8D-B811-0C412741B474}"/>
              </a:ext>
            </a:extLst>
          </p:cNvPr>
          <p:cNvCxnSpPr>
            <a:cxnSpLocks/>
          </p:cNvCxnSpPr>
          <p:nvPr/>
        </p:nvCxnSpPr>
        <p:spPr>
          <a:xfrm flipV="1">
            <a:off x="8262242" y="4267200"/>
            <a:ext cx="5458" cy="1091566"/>
          </a:xfrm>
          <a:prstGeom prst="line">
            <a:avLst/>
          </a:prstGeom>
          <a:ln w="38100">
            <a:solidFill>
              <a:srgbClr val="FF9999"/>
            </a:solidFill>
          </a:ln>
        </p:spPr>
        <p:style>
          <a:lnRef idx="1">
            <a:schemeClr val="accent1"/>
          </a:lnRef>
          <a:fillRef idx="0">
            <a:schemeClr val="accent1"/>
          </a:fillRef>
          <a:effectRef idx="0">
            <a:schemeClr val="accent1"/>
          </a:effectRef>
          <a:fontRef idx="minor">
            <a:schemeClr val="tx1"/>
          </a:fontRef>
        </p:style>
      </p:cxnSp>
      <p:cxnSp>
        <p:nvCxnSpPr>
          <p:cNvPr id="329" name="直線コネクタ 328">
            <a:extLst>
              <a:ext uri="{FF2B5EF4-FFF2-40B4-BE49-F238E27FC236}">
                <a16:creationId xmlns:a16="http://schemas.microsoft.com/office/drawing/2014/main" id="{2A9E3949-8F39-4574-A424-A723EB31E9A4}"/>
              </a:ext>
            </a:extLst>
          </p:cNvPr>
          <p:cNvCxnSpPr>
            <a:cxnSpLocks/>
          </p:cNvCxnSpPr>
          <p:nvPr/>
        </p:nvCxnSpPr>
        <p:spPr>
          <a:xfrm>
            <a:off x="8269028" y="5338231"/>
            <a:ext cx="229741" cy="2596"/>
          </a:xfrm>
          <a:prstGeom prst="line">
            <a:avLst/>
          </a:prstGeom>
          <a:ln w="38100">
            <a:solidFill>
              <a:srgbClr val="FF9999"/>
            </a:solidFill>
            <a:tailEnd type="triangle"/>
          </a:ln>
        </p:spPr>
        <p:style>
          <a:lnRef idx="1">
            <a:schemeClr val="accent1"/>
          </a:lnRef>
          <a:fillRef idx="0">
            <a:schemeClr val="accent1"/>
          </a:fillRef>
          <a:effectRef idx="0">
            <a:schemeClr val="accent1"/>
          </a:effectRef>
          <a:fontRef idx="minor">
            <a:schemeClr val="tx1"/>
          </a:fontRef>
        </p:style>
      </p:cxnSp>
      <p:cxnSp>
        <p:nvCxnSpPr>
          <p:cNvPr id="337" name="直線コネクタ 336">
            <a:extLst>
              <a:ext uri="{FF2B5EF4-FFF2-40B4-BE49-F238E27FC236}">
                <a16:creationId xmlns:a16="http://schemas.microsoft.com/office/drawing/2014/main" id="{5AFC9317-C7B6-47B9-B591-1FC8BD3E531D}"/>
              </a:ext>
            </a:extLst>
          </p:cNvPr>
          <p:cNvCxnSpPr>
            <a:cxnSpLocks/>
            <a:endCxn id="239" idx="0"/>
          </p:cNvCxnSpPr>
          <p:nvPr/>
        </p:nvCxnSpPr>
        <p:spPr>
          <a:xfrm>
            <a:off x="9003512" y="3816376"/>
            <a:ext cx="4013" cy="1016364"/>
          </a:xfrm>
          <a:prstGeom prst="line">
            <a:avLst/>
          </a:prstGeom>
          <a:ln w="38100">
            <a:solidFill>
              <a:schemeClr val="accent3">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 name="四角形: 角を丸くする 9">
            <a:extLst>
              <a:ext uri="{FF2B5EF4-FFF2-40B4-BE49-F238E27FC236}">
                <a16:creationId xmlns:a16="http://schemas.microsoft.com/office/drawing/2014/main" id="{96AF67A7-3CFB-41C5-8310-7BE031E791C8}"/>
              </a:ext>
            </a:extLst>
          </p:cNvPr>
          <p:cNvSpPr/>
          <p:nvPr/>
        </p:nvSpPr>
        <p:spPr>
          <a:xfrm>
            <a:off x="8441333" y="2778863"/>
            <a:ext cx="1186873" cy="650138"/>
          </a:xfrm>
          <a:prstGeom prst="roundRect">
            <a:avLst/>
          </a:prstGeom>
          <a:solidFill>
            <a:schemeClr val="accent5">
              <a:lumMod val="20000"/>
              <a:lumOff val="80000"/>
            </a:schemeClr>
          </a:solidFill>
          <a:ln w="28575">
            <a:solidFill>
              <a:srgbClr val="00FFFF"/>
            </a:solidFill>
          </a:ln>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準備金繰入額－</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準備金戻入額</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3,000,000</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を加える。</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1" name="矢印: 右 10">
            <a:extLst>
              <a:ext uri="{FF2B5EF4-FFF2-40B4-BE49-F238E27FC236}">
                <a16:creationId xmlns:a16="http://schemas.microsoft.com/office/drawing/2014/main" id="{A321F4A8-9F46-4BEE-A3D7-9B7F952FE210}"/>
              </a:ext>
            </a:extLst>
          </p:cNvPr>
          <p:cNvSpPr/>
          <p:nvPr/>
        </p:nvSpPr>
        <p:spPr>
          <a:xfrm rot="10800000">
            <a:off x="8208212" y="2924943"/>
            <a:ext cx="215890" cy="357935"/>
          </a:xfrm>
          <a:prstGeom prst="rightArrow">
            <a:avLst/>
          </a:prstGeom>
          <a:solidFill>
            <a:srgbClr val="00FFFF"/>
          </a:solidFill>
          <a:ln>
            <a:solidFill>
              <a:srgbClr val="00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93" name="正方形/長方形 92">
            <a:extLst>
              <a:ext uri="{FF2B5EF4-FFF2-40B4-BE49-F238E27FC236}">
                <a16:creationId xmlns:a16="http://schemas.microsoft.com/office/drawing/2014/main" id="{1D292C0C-35BF-4518-96AE-55976779722E}"/>
              </a:ext>
            </a:extLst>
          </p:cNvPr>
          <p:cNvSpPr/>
          <p:nvPr/>
        </p:nvSpPr>
        <p:spPr>
          <a:xfrm>
            <a:off x="5208545" y="1137785"/>
            <a:ext cx="2336741" cy="2638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法人の役員報酬　　　　</a:t>
            </a:r>
            <a:r>
              <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99" name="正方形/長方形 98">
            <a:extLst>
              <a:ext uri="{FF2B5EF4-FFF2-40B4-BE49-F238E27FC236}">
                <a16:creationId xmlns:a16="http://schemas.microsoft.com/office/drawing/2014/main" id="{3CC37119-0075-481A-827F-2F8BB0D5F089}"/>
              </a:ext>
            </a:extLst>
          </p:cNvPr>
          <p:cNvSpPr/>
          <p:nvPr/>
        </p:nvSpPr>
        <p:spPr>
          <a:xfrm>
            <a:off x="220854" y="1795177"/>
            <a:ext cx="2424693" cy="2638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準備金とは、農業経営基盤強化準備金をいいます。</a:t>
            </a:r>
          </a:p>
        </p:txBody>
      </p:sp>
      <p:pic>
        <p:nvPicPr>
          <p:cNvPr id="13" name="図 12">
            <a:extLst>
              <a:ext uri="{FF2B5EF4-FFF2-40B4-BE49-F238E27FC236}">
                <a16:creationId xmlns:a16="http://schemas.microsoft.com/office/drawing/2014/main" id="{BBD2E5A1-9AF1-4C52-81B1-615129933656}"/>
              </a:ext>
            </a:extLst>
          </p:cNvPr>
          <p:cNvPicPr>
            <a:picLocks/>
          </p:cNvPicPr>
          <p:nvPr/>
        </p:nvPicPr>
        <p:blipFill>
          <a:blip r:embed="rId3"/>
          <a:stretch>
            <a:fillRect/>
          </a:stretch>
        </p:blipFill>
        <p:spPr>
          <a:xfrm>
            <a:off x="3001160" y="2648009"/>
            <a:ext cx="2520000" cy="1224000"/>
          </a:xfrm>
          <a:prstGeom prst="rect">
            <a:avLst/>
          </a:prstGeom>
        </p:spPr>
      </p:pic>
      <p:cxnSp>
        <p:nvCxnSpPr>
          <p:cNvPr id="101" name="直線コネクタ 100">
            <a:extLst>
              <a:ext uri="{FF2B5EF4-FFF2-40B4-BE49-F238E27FC236}">
                <a16:creationId xmlns:a16="http://schemas.microsoft.com/office/drawing/2014/main" id="{CF91115B-A418-4781-B471-82DAC17B88B7}"/>
              </a:ext>
            </a:extLst>
          </p:cNvPr>
          <p:cNvCxnSpPr>
            <a:cxnSpLocks/>
          </p:cNvCxnSpPr>
          <p:nvPr/>
        </p:nvCxnSpPr>
        <p:spPr>
          <a:xfrm>
            <a:off x="2671493" y="4614936"/>
            <a:ext cx="106376"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02" name="直線コネクタ 101">
            <a:extLst>
              <a:ext uri="{FF2B5EF4-FFF2-40B4-BE49-F238E27FC236}">
                <a16:creationId xmlns:a16="http://schemas.microsoft.com/office/drawing/2014/main" id="{3E30822A-94BE-49D7-9BAB-E84AD08DD769}"/>
              </a:ext>
            </a:extLst>
          </p:cNvPr>
          <p:cNvCxnSpPr>
            <a:cxnSpLocks/>
          </p:cNvCxnSpPr>
          <p:nvPr/>
        </p:nvCxnSpPr>
        <p:spPr>
          <a:xfrm flipH="1" flipV="1">
            <a:off x="2767013" y="4598194"/>
            <a:ext cx="1102" cy="225981"/>
          </a:xfrm>
          <a:prstGeom prst="line">
            <a:avLst/>
          </a:prstGeom>
          <a:ln w="381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7" name="直線コネクタ 116">
            <a:extLst>
              <a:ext uri="{FF2B5EF4-FFF2-40B4-BE49-F238E27FC236}">
                <a16:creationId xmlns:a16="http://schemas.microsoft.com/office/drawing/2014/main" id="{4CE1A366-2E17-4644-AA72-E2341D67A32A}"/>
              </a:ext>
            </a:extLst>
          </p:cNvPr>
          <p:cNvCxnSpPr>
            <a:cxnSpLocks/>
          </p:cNvCxnSpPr>
          <p:nvPr/>
        </p:nvCxnSpPr>
        <p:spPr>
          <a:xfrm>
            <a:off x="2921623" y="5748158"/>
            <a:ext cx="204986" cy="0"/>
          </a:xfrm>
          <a:prstGeom prst="line">
            <a:avLst/>
          </a:prstGeom>
          <a:ln w="38100">
            <a:solidFill>
              <a:schemeClr val="tx2">
                <a:lumMod val="20000"/>
                <a:lumOff val="8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1" name="直線コネクタ 120">
            <a:extLst>
              <a:ext uri="{FF2B5EF4-FFF2-40B4-BE49-F238E27FC236}">
                <a16:creationId xmlns:a16="http://schemas.microsoft.com/office/drawing/2014/main" id="{88D01B6F-01E5-4EB7-ADEF-A84A1774BA75}"/>
              </a:ext>
            </a:extLst>
          </p:cNvPr>
          <p:cNvCxnSpPr>
            <a:cxnSpLocks/>
          </p:cNvCxnSpPr>
          <p:nvPr/>
        </p:nvCxnSpPr>
        <p:spPr>
          <a:xfrm flipH="1" flipV="1">
            <a:off x="2933628" y="5733258"/>
            <a:ext cx="2453" cy="538955"/>
          </a:xfrm>
          <a:prstGeom prst="line">
            <a:avLst/>
          </a:prstGeom>
          <a:ln w="381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126" name="直線コネクタ 125">
            <a:extLst>
              <a:ext uri="{FF2B5EF4-FFF2-40B4-BE49-F238E27FC236}">
                <a16:creationId xmlns:a16="http://schemas.microsoft.com/office/drawing/2014/main" id="{2DD6CF9D-0DF2-42CF-BD2F-265405DF12B0}"/>
              </a:ext>
            </a:extLst>
          </p:cNvPr>
          <p:cNvCxnSpPr>
            <a:cxnSpLocks/>
          </p:cNvCxnSpPr>
          <p:nvPr/>
        </p:nvCxnSpPr>
        <p:spPr>
          <a:xfrm>
            <a:off x="2668405" y="6253163"/>
            <a:ext cx="252671" cy="0"/>
          </a:xfrm>
          <a:prstGeom prst="line">
            <a:avLst/>
          </a:prstGeom>
          <a:ln w="381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132" name="直線コネクタ 131">
            <a:extLst>
              <a:ext uri="{FF2B5EF4-FFF2-40B4-BE49-F238E27FC236}">
                <a16:creationId xmlns:a16="http://schemas.microsoft.com/office/drawing/2014/main" id="{81EEE680-E02F-40F7-840D-60255424C7CC}"/>
              </a:ext>
            </a:extLst>
          </p:cNvPr>
          <p:cNvCxnSpPr>
            <a:cxnSpLocks/>
          </p:cNvCxnSpPr>
          <p:nvPr/>
        </p:nvCxnSpPr>
        <p:spPr>
          <a:xfrm flipV="1">
            <a:off x="3005094" y="5906422"/>
            <a:ext cx="1" cy="446726"/>
          </a:xfrm>
          <a:prstGeom prst="line">
            <a:avLst/>
          </a:prstGeom>
          <a:ln w="38100">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35" name="直線コネクタ 134">
            <a:extLst>
              <a:ext uri="{FF2B5EF4-FFF2-40B4-BE49-F238E27FC236}">
                <a16:creationId xmlns:a16="http://schemas.microsoft.com/office/drawing/2014/main" id="{737D66FC-D3E0-43DB-B005-99B6F7B2D9A0}"/>
              </a:ext>
            </a:extLst>
          </p:cNvPr>
          <p:cNvCxnSpPr>
            <a:cxnSpLocks/>
          </p:cNvCxnSpPr>
          <p:nvPr/>
        </p:nvCxnSpPr>
        <p:spPr>
          <a:xfrm>
            <a:off x="3067549" y="5930473"/>
            <a:ext cx="66944" cy="0"/>
          </a:xfrm>
          <a:prstGeom prst="line">
            <a:avLst/>
          </a:prstGeom>
          <a:ln w="38100">
            <a:solidFill>
              <a:schemeClr val="accent6">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6" name="直線コネクタ 135">
            <a:extLst>
              <a:ext uri="{FF2B5EF4-FFF2-40B4-BE49-F238E27FC236}">
                <a16:creationId xmlns:a16="http://schemas.microsoft.com/office/drawing/2014/main" id="{A121C0EE-D256-4AC9-873C-1F44A3198038}"/>
              </a:ext>
            </a:extLst>
          </p:cNvPr>
          <p:cNvCxnSpPr>
            <a:cxnSpLocks/>
          </p:cNvCxnSpPr>
          <p:nvPr/>
        </p:nvCxnSpPr>
        <p:spPr>
          <a:xfrm flipV="1">
            <a:off x="2749543" y="6350345"/>
            <a:ext cx="274573" cy="2803"/>
          </a:xfrm>
          <a:prstGeom prst="line">
            <a:avLst/>
          </a:prstGeom>
          <a:ln w="38100">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39" name="直線コネクタ 138">
            <a:extLst>
              <a:ext uri="{FF2B5EF4-FFF2-40B4-BE49-F238E27FC236}">
                <a16:creationId xmlns:a16="http://schemas.microsoft.com/office/drawing/2014/main" id="{DFEB4864-63BC-49F6-BEDA-C5B008CFAD5B}"/>
              </a:ext>
            </a:extLst>
          </p:cNvPr>
          <p:cNvCxnSpPr>
            <a:cxnSpLocks/>
          </p:cNvCxnSpPr>
          <p:nvPr/>
        </p:nvCxnSpPr>
        <p:spPr>
          <a:xfrm flipH="1" flipV="1">
            <a:off x="2762251" y="6336507"/>
            <a:ext cx="2380" cy="285749"/>
          </a:xfrm>
          <a:prstGeom prst="line">
            <a:avLst/>
          </a:prstGeom>
          <a:ln w="38100">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41" name="直線コネクタ 140">
            <a:extLst>
              <a:ext uri="{FF2B5EF4-FFF2-40B4-BE49-F238E27FC236}">
                <a16:creationId xmlns:a16="http://schemas.microsoft.com/office/drawing/2014/main" id="{C1410754-E874-47D0-A866-92C179CC9087}"/>
              </a:ext>
            </a:extLst>
          </p:cNvPr>
          <p:cNvCxnSpPr>
            <a:cxnSpLocks/>
          </p:cNvCxnSpPr>
          <p:nvPr/>
        </p:nvCxnSpPr>
        <p:spPr>
          <a:xfrm>
            <a:off x="2669759" y="6604912"/>
            <a:ext cx="90949" cy="543"/>
          </a:xfrm>
          <a:prstGeom prst="line">
            <a:avLst/>
          </a:prstGeom>
          <a:ln w="38100">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58" name="直線コネクタ 157">
            <a:extLst>
              <a:ext uri="{FF2B5EF4-FFF2-40B4-BE49-F238E27FC236}">
                <a16:creationId xmlns:a16="http://schemas.microsoft.com/office/drawing/2014/main" id="{598FE05D-93F0-457B-AA54-BA29CC9C0649}"/>
              </a:ext>
            </a:extLst>
          </p:cNvPr>
          <p:cNvCxnSpPr>
            <a:cxnSpLocks/>
          </p:cNvCxnSpPr>
          <p:nvPr/>
        </p:nvCxnSpPr>
        <p:spPr>
          <a:xfrm flipV="1">
            <a:off x="2752725" y="5643564"/>
            <a:ext cx="0" cy="104594"/>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59" name="直線コネクタ 158">
            <a:extLst>
              <a:ext uri="{FF2B5EF4-FFF2-40B4-BE49-F238E27FC236}">
                <a16:creationId xmlns:a16="http://schemas.microsoft.com/office/drawing/2014/main" id="{A8A63995-D421-4E55-8F7B-E714617A1D7E}"/>
              </a:ext>
            </a:extLst>
          </p:cNvPr>
          <p:cNvCxnSpPr>
            <a:cxnSpLocks/>
          </p:cNvCxnSpPr>
          <p:nvPr/>
        </p:nvCxnSpPr>
        <p:spPr>
          <a:xfrm flipV="1">
            <a:off x="2667960" y="5734968"/>
            <a:ext cx="99053" cy="2744"/>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268" name="図 267">
            <a:extLst>
              <a:ext uri="{FF2B5EF4-FFF2-40B4-BE49-F238E27FC236}">
                <a16:creationId xmlns:a16="http://schemas.microsoft.com/office/drawing/2014/main" id="{A238A2EF-DE20-4E0D-9CD5-55241AE4BA62}"/>
              </a:ext>
            </a:extLst>
          </p:cNvPr>
          <p:cNvPicPr>
            <a:picLocks/>
          </p:cNvPicPr>
          <p:nvPr/>
        </p:nvPicPr>
        <p:blipFill>
          <a:blip r:embed="rId4"/>
          <a:stretch>
            <a:fillRect/>
          </a:stretch>
        </p:blipFill>
        <p:spPr>
          <a:xfrm>
            <a:off x="3125054" y="4119659"/>
            <a:ext cx="2426400" cy="410400"/>
          </a:xfrm>
          <a:prstGeom prst="rect">
            <a:avLst/>
          </a:prstGeom>
        </p:spPr>
      </p:pic>
      <p:pic>
        <p:nvPicPr>
          <p:cNvPr id="270" name="図 269">
            <a:extLst>
              <a:ext uri="{FF2B5EF4-FFF2-40B4-BE49-F238E27FC236}">
                <a16:creationId xmlns:a16="http://schemas.microsoft.com/office/drawing/2014/main" id="{1FF8A437-CA24-4F5C-AD09-BD83A3C48188}"/>
              </a:ext>
            </a:extLst>
          </p:cNvPr>
          <p:cNvPicPr>
            <a:picLocks/>
          </p:cNvPicPr>
          <p:nvPr/>
        </p:nvPicPr>
        <p:blipFill>
          <a:blip r:embed="rId5"/>
          <a:stretch>
            <a:fillRect/>
          </a:stretch>
        </p:blipFill>
        <p:spPr>
          <a:xfrm>
            <a:off x="3120141" y="4683576"/>
            <a:ext cx="2426400" cy="1890000"/>
          </a:xfrm>
          <a:prstGeom prst="rect">
            <a:avLst/>
          </a:prstGeom>
        </p:spPr>
      </p:pic>
      <p:pic>
        <p:nvPicPr>
          <p:cNvPr id="278" name="図 277">
            <a:extLst>
              <a:ext uri="{FF2B5EF4-FFF2-40B4-BE49-F238E27FC236}">
                <a16:creationId xmlns:a16="http://schemas.microsoft.com/office/drawing/2014/main" id="{CFB8FEF4-F0B3-4BD9-98D0-EE3670E13A50}"/>
              </a:ext>
            </a:extLst>
          </p:cNvPr>
          <p:cNvPicPr>
            <a:picLocks/>
          </p:cNvPicPr>
          <p:nvPr/>
        </p:nvPicPr>
        <p:blipFill>
          <a:blip r:embed="rId6"/>
          <a:stretch>
            <a:fillRect/>
          </a:stretch>
        </p:blipFill>
        <p:spPr>
          <a:xfrm>
            <a:off x="166902" y="2650549"/>
            <a:ext cx="2505600" cy="4086000"/>
          </a:xfrm>
          <a:prstGeom prst="rect">
            <a:avLst/>
          </a:prstGeom>
        </p:spPr>
      </p:pic>
      <p:grpSp>
        <p:nvGrpSpPr>
          <p:cNvPr id="8" name="グループ化 7">
            <a:extLst>
              <a:ext uri="{FF2B5EF4-FFF2-40B4-BE49-F238E27FC236}">
                <a16:creationId xmlns:a16="http://schemas.microsoft.com/office/drawing/2014/main" id="{67C3E839-B635-4BAB-A102-FA5400AFAE07}"/>
              </a:ext>
            </a:extLst>
          </p:cNvPr>
          <p:cNvGrpSpPr/>
          <p:nvPr/>
        </p:nvGrpSpPr>
        <p:grpSpPr>
          <a:xfrm>
            <a:off x="9404131" y="6329410"/>
            <a:ext cx="432238" cy="542829"/>
            <a:chOff x="9404131" y="6329410"/>
            <a:chExt cx="432238" cy="542829"/>
          </a:xfrm>
        </p:grpSpPr>
        <p:sp>
          <p:nvSpPr>
            <p:cNvPr id="104" name="円/楕円 11">
              <a:extLst>
                <a:ext uri="{FF2B5EF4-FFF2-40B4-BE49-F238E27FC236}">
                  <a16:creationId xmlns:a16="http://schemas.microsoft.com/office/drawing/2014/main" id="{CD635AB9-ED0B-4129-ADF3-878B38FFEEFB}"/>
                </a:ext>
              </a:extLst>
            </p:cNvPr>
            <p:cNvSpPr/>
            <p:nvPr/>
          </p:nvSpPr>
          <p:spPr>
            <a:xfrm>
              <a:off x="9467850" y="6443663"/>
              <a:ext cx="304800" cy="314325"/>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a:extLst>
                <a:ext uri="{FF2B5EF4-FFF2-40B4-BE49-F238E27FC236}">
                  <a16:creationId xmlns:a16="http://schemas.microsoft.com/office/drawing/2014/main" id="{B3CDE5F3-3C93-48AD-9C24-03F9E482B16B}"/>
                </a:ext>
              </a:extLst>
            </p:cNvPr>
            <p:cNvSpPr/>
            <p:nvPr/>
          </p:nvSpPr>
          <p:spPr>
            <a:xfrm>
              <a:off x="9404131" y="6329410"/>
              <a:ext cx="432238" cy="5428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tx1"/>
                  </a:solidFill>
                  <a:latin typeface="Meiryo UI" panose="020B0604030504040204" pitchFamily="50" charset="-128"/>
                  <a:ea typeface="Meiryo UI" panose="020B0604030504040204" pitchFamily="50" charset="-128"/>
                </a:rPr>
                <a:t>11</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562658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図 12">
            <a:extLst>
              <a:ext uri="{FF2B5EF4-FFF2-40B4-BE49-F238E27FC236}">
                <a16:creationId xmlns:a16="http://schemas.microsoft.com/office/drawing/2014/main" id="{4B88C658-BABD-4C92-92D5-F58301D5A648}"/>
              </a:ext>
            </a:extLst>
          </p:cNvPr>
          <p:cNvPicPr>
            <a:picLocks noChangeAspect="1"/>
          </p:cNvPicPr>
          <p:nvPr/>
        </p:nvPicPr>
        <p:blipFill>
          <a:blip r:embed="rId3"/>
          <a:stretch>
            <a:fillRect/>
          </a:stretch>
        </p:blipFill>
        <p:spPr>
          <a:xfrm>
            <a:off x="1182930" y="136556"/>
            <a:ext cx="7540140" cy="1677494"/>
          </a:xfrm>
          <a:prstGeom prst="rect">
            <a:avLst/>
          </a:prstGeom>
        </p:spPr>
      </p:pic>
      <p:sp>
        <p:nvSpPr>
          <p:cNvPr id="26" name="円/楕円 11">
            <a:extLst>
              <a:ext uri="{FF2B5EF4-FFF2-40B4-BE49-F238E27FC236}">
                <a16:creationId xmlns:a16="http://schemas.microsoft.com/office/drawing/2014/main" id="{7375C307-9A32-46CB-B115-EC5F9D074D46}"/>
              </a:ext>
            </a:extLst>
          </p:cNvPr>
          <p:cNvSpPr/>
          <p:nvPr/>
        </p:nvSpPr>
        <p:spPr>
          <a:xfrm>
            <a:off x="9467850" y="6443663"/>
            <a:ext cx="304800" cy="314325"/>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２</a:t>
            </a:r>
          </a:p>
        </p:txBody>
      </p:sp>
      <p:sp>
        <p:nvSpPr>
          <p:cNvPr id="32" name="吹き出し: 線 31">
            <a:extLst>
              <a:ext uri="{FF2B5EF4-FFF2-40B4-BE49-F238E27FC236}">
                <a16:creationId xmlns:a16="http://schemas.microsoft.com/office/drawing/2014/main" id="{0E34CAD5-C936-4F44-A0A3-5A899F142B3A}"/>
              </a:ext>
            </a:extLst>
          </p:cNvPr>
          <p:cNvSpPr/>
          <p:nvPr/>
        </p:nvSpPr>
        <p:spPr>
          <a:xfrm>
            <a:off x="461962" y="1933610"/>
            <a:ext cx="9201150" cy="2006827"/>
          </a:xfrm>
          <a:prstGeom prst="borderCallout1">
            <a:avLst>
              <a:gd name="adj1" fmla="val -182"/>
              <a:gd name="adj2" fmla="val 307"/>
              <a:gd name="adj3" fmla="val -18936"/>
              <a:gd name="adj4" fmla="val 10587"/>
            </a:avLst>
          </a:prstGeom>
          <a:solidFill>
            <a:schemeClr val="bg1"/>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角丸四角形 13">
            <a:extLst>
              <a:ext uri="{FF2B5EF4-FFF2-40B4-BE49-F238E27FC236}">
                <a16:creationId xmlns:a16="http://schemas.microsoft.com/office/drawing/2014/main" id="{11310AF9-865A-42C5-9E8B-F03C840C6950}"/>
              </a:ext>
            </a:extLst>
          </p:cNvPr>
          <p:cNvSpPr/>
          <p:nvPr/>
        </p:nvSpPr>
        <p:spPr>
          <a:xfrm>
            <a:off x="1363005" y="679416"/>
            <a:ext cx="7212439" cy="873020"/>
          </a:xfrm>
          <a:prstGeom prst="roundRect">
            <a:avLst>
              <a:gd name="adj" fmla="val 1613"/>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600" b="0" i="0" u="none" strike="noStrike" kern="1200" cap="none" spc="0" normalizeH="0" baseline="0" noProof="0" dirty="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21" name="正方形/長方形 20">
            <a:extLst>
              <a:ext uri="{FF2B5EF4-FFF2-40B4-BE49-F238E27FC236}">
                <a16:creationId xmlns:a16="http://schemas.microsoft.com/office/drawing/2014/main" id="{6CC8DA3E-90F6-4242-A110-A4D3D964DB2C}"/>
              </a:ext>
            </a:extLst>
          </p:cNvPr>
          <p:cNvSpPr/>
          <p:nvPr/>
        </p:nvSpPr>
        <p:spPr>
          <a:xfrm>
            <a:off x="492402" y="2028772"/>
            <a:ext cx="9115425" cy="184665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該当する営農類型</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１つにチェック</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をしてください。</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arenBoth"/>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「単一経営」とは、経営体毎の農産物販売金額１位の部門（作目）の販売金額が、農産物総販売金額の</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80</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％以上を占める経営をいいます。</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600" dirty="0">
              <a:solidFill>
                <a:prstClr val="black"/>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「複合経営」とは、経営体毎の農産物販売金額１位の部門（作目）の販売金額が、農産物総販売金額の</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80</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％に満たない経営をいいます。</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「工芸農作物」とは、さとうきび、たばこ、茶、てんさい、こんにゃく</a:t>
            </a:r>
            <a:r>
              <a:rPr kumimoji="1" lang="ja-JP" altLang="en-US" sz="12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いも</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、なたね、いぐさ、ホップ、ごま、はっか、</a:t>
            </a:r>
            <a:r>
              <a:rPr kumimoji="1" lang="ja-JP" altLang="en-US" sz="12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じょ</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ちゅうぎく、ラベンダー、薬用作物など</a:t>
            </a:r>
            <a:b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の作物をいいます。</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「その他の作物」には、芝、種苗、栽培きのこ類（施設栽培を含む）、桑葉、牧草等の販売を含みます。</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「その他の畜産」には、養蚕、馬を肥育しての販売、</a:t>
            </a:r>
            <a:r>
              <a:rPr kumimoji="1" lang="ja-JP" altLang="en-US" sz="12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めん</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羊、やぎ、うさぎ、うずら、その他の毛皮獣及びミツバチの飼養等の販売を含みます。</a:t>
            </a:r>
          </a:p>
        </p:txBody>
      </p:sp>
      <p:sp>
        <p:nvSpPr>
          <p:cNvPr id="9" name="正方形/長方形 8">
            <a:extLst>
              <a:ext uri="{FF2B5EF4-FFF2-40B4-BE49-F238E27FC236}">
                <a16:creationId xmlns:a16="http://schemas.microsoft.com/office/drawing/2014/main" id="{2FBC86F9-1050-4EA2-8FA3-1CEAE6B8EA59}"/>
              </a:ext>
            </a:extLst>
          </p:cNvPr>
          <p:cNvSpPr/>
          <p:nvPr/>
        </p:nvSpPr>
        <p:spPr>
          <a:xfrm>
            <a:off x="317985" y="4410074"/>
            <a:ext cx="7540140" cy="203676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10" name="吹き出し: 線 9">
            <a:extLst>
              <a:ext uri="{FF2B5EF4-FFF2-40B4-BE49-F238E27FC236}">
                <a16:creationId xmlns:a16="http://schemas.microsoft.com/office/drawing/2014/main" id="{AC4E0545-30F0-4AA7-8247-95887FEC51AF}"/>
              </a:ext>
            </a:extLst>
          </p:cNvPr>
          <p:cNvSpPr/>
          <p:nvPr/>
        </p:nvSpPr>
        <p:spPr>
          <a:xfrm>
            <a:off x="492402" y="6125369"/>
            <a:ext cx="6546573" cy="618331"/>
          </a:xfrm>
          <a:prstGeom prst="borderCallout1">
            <a:avLst>
              <a:gd name="adj1" fmla="val -25116"/>
              <a:gd name="adj2" fmla="val 104"/>
              <a:gd name="adj3" fmla="val -1195"/>
              <a:gd name="adj4" fmla="val 1330"/>
            </a:avLst>
          </a:prstGeom>
          <a:solidFill>
            <a:schemeClr val="bg1"/>
          </a:solidFill>
          <a:ln w="28575">
            <a:solidFill>
              <a:srgbClr val="00B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dirty="0">
                <a:solidFill>
                  <a:srgbClr val="00B05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「年間所得」欄は、農畜産物の生産及び農畜産物の加工・販売その他の関連・附帯事業に係る所得について、</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現状及び５年後の目標を記載してください。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所得の算出方法は、「農業経営改善計画の所得水準算出方法」を参考に算出</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してください。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 13">
            <a:extLst>
              <a:ext uri="{FF2B5EF4-FFF2-40B4-BE49-F238E27FC236}">
                <a16:creationId xmlns:a16="http://schemas.microsoft.com/office/drawing/2014/main" id="{10F25FE7-40CA-4529-A592-2175C8E19F61}"/>
              </a:ext>
            </a:extLst>
          </p:cNvPr>
          <p:cNvSpPr/>
          <p:nvPr/>
        </p:nvSpPr>
        <p:spPr>
          <a:xfrm>
            <a:off x="493376" y="5274069"/>
            <a:ext cx="3054688" cy="705340"/>
          </a:xfrm>
          <a:prstGeom prst="roundRect">
            <a:avLst>
              <a:gd name="adj" fmla="val 1613"/>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12" name="吹き出し: 線 11">
            <a:extLst>
              <a:ext uri="{FF2B5EF4-FFF2-40B4-BE49-F238E27FC236}">
                <a16:creationId xmlns:a16="http://schemas.microsoft.com/office/drawing/2014/main" id="{D04B6E48-4485-4ACC-ACDC-C87E4252B294}"/>
              </a:ext>
            </a:extLst>
          </p:cNvPr>
          <p:cNvSpPr/>
          <p:nvPr/>
        </p:nvSpPr>
        <p:spPr>
          <a:xfrm>
            <a:off x="3688571" y="4311137"/>
            <a:ext cx="4210747" cy="642937"/>
          </a:xfrm>
          <a:prstGeom prst="borderCallout1">
            <a:avLst>
              <a:gd name="adj1" fmla="val 102040"/>
              <a:gd name="adj2" fmla="val 307"/>
              <a:gd name="adj3" fmla="val 156073"/>
              <a:gd name="adj4" fmla="val -2236"/>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年間労働時間については、農畜産物の生産及び農畜産物の加工・</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販売その他の関連・附帯事業に係る労働時間について、現状及び５年</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後の目標を記載してください。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角丸四角形 13">
            <a:extLst>
              <a:ext uri="{FF2B5EF4-FFF2-40B4-BE49-F238E27FC236}">
                <a16:creationId xmlns:a16="http://schemas.microsoft.com/office/drawing/2014/main" id="{413504EE-01A2-44DC-B7CA-39CE129210D8}"/>
              </a:ext>
            </a:extLst>
          </p:cNvPr>
          <p:cNvSpPr/>
          <p:nvPr/>
        </p:nvSpPr>
        <p:spPr>
          <a:xfrm>
            <a:off x="3589256" y="5276809"/>
            <a:ext cx="3154444" cy="702600"/>
          </a:xfrm>
          <a:prstGeom prst="roundRect">
            <a:avLst>
              <a:gd name="adj" fmla="val 1613"/>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15" name="吹き出し: 線 14">
            <a:extLst>
              <a:ext uri="{FF2B5EF4-FFF2-40B4-BE49-F238E27FC236}">
                <a16:creationId xmlns:a16="http://schemas.microsoft.com/office/drawing/2014/main" id="{18C00636-EF0B-45DB-AE26-5AEDD6FBA2B2}"/>
              </a:ext>
            </a:extLst>
          </p:cNvPr>
          <p:cNvSpPr/>
          <p:nvPr/>
        </p:nvSpPr>
        <p:spPr>
          <a:xfrm>
            <a:off x="8030794" y="5252902"/>
            <a:ext cx="1632317" cy="573638"/>
          </a:xfrm>
          <a:prstGeom prst="borderCallout1">
            <a:avLst>
              <a:gd name="adj1" fmla="val -963"/>
              <a:gd name="adj2" fmla="val -1317"/>
              <a:gd name="adj3" fmla="val 3416"/>
              <a:gd name="adj4" fmla="val -22885"/>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dirty="0">
                <a:solidFill>
                  <a:schemeClr val="accent2"/>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主たる従事者の人数</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を記載してください。</a:t>
            </a:r>
          </a:p>
        </p:txBody>
      </p:sp>
      <p:sp>
        <p:nvSpPr>
          <p:cNvPr id="17" name="角丸四角形 13">
            <a:extLst>
              <a:ext uri="{FF2B5EF4-FFF2-40B4-BE49-F238E27FC236}">
                <a16:creationId xmlns:a16="http://schemas.microsoft.com/office/drawing/2014/main" id="{2794D253-8557-4CA0-BD84-0B94C3AABD6A}"/>
              </a:ext>
            </a:extLst>
          </p:cNvPr>
          <p:cNvSpPr/>
          <p:nvPr/>
        </p:nvSpPr>
        <p:spPr>
          <a:xfrm>
            <a:off x="6770605" y="5273566"/>
            <a:ext cx="935209" cy="702600"/>
          </a:xfrm>
          <a:prstGeom prst="roundRect">
            <a:avLst>
              <a:gd name="adj" fmla="val 1613"/>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pic>
        <p:nvPicPr>
          <p:cNvPr id="2" name="図 1">
            <a:extLst>
              <a:ext uri="{FF2B5EF4-FFF2-40B4-BE49-F238E27FC236}">
                <a16:creationId xmlns:a16="http://schemas.microsoft.com/office/drawing/2014/main" id="{E6C2489C-CB49-4185-86C8-BD54141B2078}"/>
              </a:ext>
            </a:extLst>
          </p:cNvPr>
          <p:cNvPicPr>
            <a:picLocks noChangeAspect="1"/>
          </p:cNvPicPr>
          <p:nvPr/>
        </p:nvPicPr>
        <p:blipFill>
          <a:blip r:embed="rId4"/>
          <a:stretch>
            <a:fillRect/>
          </a:stretch>
        </p:blipFill>
        <p:spPr>
          <a:xfrm>
            <a:off x="1363005" y="215666"/>
            <a:ext cx="7214400" cy="1345678"/>
          </a:xfrm>
          <a:prstGeom prst="rect">
            <a:avLst/>
          </a:prstGeom>
        </p:spPr>
      </p:pic>
      <p:pic>
        <p:nvPicPr>
          <p:cNvPr id="18" name="図 17">
            <a:extLst>
              <a:ext uri="{FF2B5EF4-FFF2-40B4-BE49-F238E27FC236}">
                <a16:creationId xmlns:a16="http://schemas.microsoft.com/office/drawing/2014/main" id="{9160941E-D02A-4C7D-835C-85CA586D8C9E}"/>
              </a:ext>
            </a:extLst>
          </p:cNvPr>
          <p:cNvPicPr>
            <a:picLocks noChangeAspect="1"/>
          </p:cNvPicPr>
          <p:nvPr/>
        </p:nvPicPr>
        <p:blipFill>
          <a:blip r:embed="rId5"/>
          <a:stretch>
            <a:fillRect/>
          </a:stretch>
        </p:blipFill>
        <p:spPr>
          <a:xfrm>
            <a:off x="499905" y="5098945"/>
            <a:ext cx="7214400" cy="879614"/>
          </a:xfrm>
          <a:prstGeom prst="rect">
            <a:avLst/>
          </a:prstGeom>
        </p:spPr>
      </p:pic>
    </p:spTree>
    <p:extLst>
      <p:ext uri="{BB962C8B-B14F-4D97-AF65-F5344CB8AC3E}">
        <p14:creationId xmlns:p14="http://schemas.microsoft.com/office/powerpoint/2010/main" val="1442976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図 12">
            <a:extLst>
              <a:ext uri="{FF2B5EF4-FFF2-40B4-BE49-F238E27FC236}">
                <a16:creationId xmlns:a16="http://schemas.microsoft.com/office/drawing/2014/main" id="{4B88C658-BABD-4C92-92D5-F58301D5A648}"/>
              </a:ext>
            </a:extLst>
          </p:cNvPr>
          <p:cNvPicPr>
            <a:picLocks noChangeAspect="1"/>
          </p:cNvPicPr>
          <p:nvPr/>
        </p:nvPicPr>
        <p:blipFill>
          <a:blip r:embed="rId3"/>
          <a:stretch>
            <a:fillRect/>
          </a:stretch>
        </p:blipFill>
        <p:spPr>
          <a:xfrm>
            <a:off x="1079985" y="2605969"/>
            <a:ext cx="7540140" cy="1804106"/>
          </a:xfrm>
          <a:prstGeom prst="rect">
            <a:avLst/>
          </a:prstGeom>
        </p:spPr>
      </p:pic>
      <p:sp>
        <p:nvSpPr>
          <p:cNvPr id="26" name="円/楕円 11">
            <a:extLst>
              <a:ext uri="{FF2B5EF4-FFF2-40B4-BE49-F238E27FC236}">
                <a16:creationId xmlns:a16="http://schemas.microsoft.com/office/drawing/2014/main" id="{7375C307-9A32-46CB-B115-EC5F9D074D46}"/>
              </a:ext>
            </a:extLst>
          </p:cNvPr>
          <p:cNvSpPr/>
          <p:nvPr/>
        </p:nvSpPr>
        <p:spPr>
          <a:xfrm>
            <a:off x="9467850" y="6443663"/>
            <a:ext cx="304800" cy="314325"/>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３</a:t>
            </a:r>
          </a:p>
        </p:txBody>
      </p:sp>
      <p:sp>
        <p:nvSpPr>
          <p:cNvPr id="14" name="吹き出し: 線 13">
            <a:extLst>
              <a:ext uri="{FF2B5EF4-FFF2-40B4-BE49-F238E27FC236}">
                <a16:creationId xmlns:a16="http://schemas.microsoft.com/office/drawing/2014/main" id="{BAB57CA3-61BC-40AD-8CB9-85B3F397104B}"/>
              </a:ext>
            </a:extLst>
          </p:cNvPr>
          <p:cNvSpPr/>
          <p:nvPr/>
        </p:nvSpPr>
        <p:spPr>
          <a:xfrm>
            <a:off x="515242" y="886010"/>
            <a:ext cx="2257680" cy="1466727"/>
          </a:xfrm>
          <a:prstGeom prst="borderCallout1">
            <a:avLst>
              <a:gd name="adj1" fmla="val 100746"/>
              <a:gd name="adj2" fmla="val 8663"/>
              <a:gd name="adj3" fmla="val 144112"/>
              <a:gd name="adj4" fmla="val 35774"/>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100" dirty="0">
                <a:solidFill>
                  <a:srgbClr val="00B0F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作目・部門名（耕種）欄には、</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①　現状及び</a:t>
            </a:r>
            <a:r>
              <a:rPr lang="en-US" altLang="ja-JP" sz="1100" dirty="0">
                <a:solidFill>
                  <a:schemeClr val="tx1"/>
                </a:solidFill>
                <a:latin typeface="Meiryo UI" panose="020B0604030504040204" pitchFamily="50" charset="-128"/>
                <a:ea typeface="Meiryo UI" panose="020B0604030504040204" pitchFamily="50" charset="-128"/>
              </a:rPr>
              <a:t>5</a:t>
            </a:r>
            <a:r>
              <a:rPr lang="ja-JP" altLang="en-US" sz="1100" dirty="0">
                <a:solidFill>
                  <a:schemeClr val="tx1"/>
                </a:solidFill>
                <a:latin typeface="Meiryo UI" panose="020B0604030504040204" pitchFamily="50" charset="-128"/>
                <a:ea typeface="Meiryo UI" panose="020B0604030504040204" pitchFamily="50" charset="-128"/>
              </a:rPr>
              <a:t>年後の目標とする</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作目名</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②　現状の作付面積</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③　現状の生産量</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④　目標とする作付面積</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⑤　目標とする生産量</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を記載してください。</a:t>
            </a:r>
          </a:p>
        </p:txBody>
      </p:sp>
      <p:sp>
        <p:nvSpPr>
          <p:cNvPr id="15" name="角丸四角形 13">
            <a:extLst>
              <a:ext uri="{FF2B5EF4-FFF2-40B4-BE49-F238E27FC236}">
                <a16:creationId xmlns:a16="http://schemas.microsoft.com/office/drawing/2014/main" id="{CDF65353-FCD6-4F95-86FB-EB86DFC6AFBB}"/>
              </a:ext>
            </a:extLst>
          </p:cNvPr>
          <p:cNvSpPr/>
          <p:nvPr/>
        </p:nvSpPr>
        <p:spPr>
          <a:xfrm>
            <a:off x="1255376" y="2981325"/>
            <a:ext cx="2411749" cy="1234786"/>
          </a:xfrm>
          <a:prstGeom prst="roundRect">
            <a:avLst>
              <a:gd name="adj" fmla="val 1613"/>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16" name="角丸四角形 13">
            <a:extLst>
              <a:ext uri="{FF2B5EF4-FFF2-40B4-BE49-F238E27FC236}">
                <a16:creationId xmlns:a16="http://schemas.microsoft.com/office/drawing/2014/main" id="{F64DB9BD-E1EE-4012-9363-635329040D49}"/>
              </a:ext>
            </a:extLst>
          </p:cNvPr>
          <p:cNvSpPr/>
          <p:nvPr/>
        </p:nvSpPr>
        <p:spPr>
          <a:xfrm>
            <a:off x="3708318" y="2981326"/>
            <a:ext cx="2411749" cy="1234785"/>
          </a:xfrm>
          <a:prstGeom prst="roundRect">
            <a:avLst>
              <a:gd name="adj" fmla="val 1613"/>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17" name="吹き出し: 線 16">
            <a:extLst>
              <a:ext uri="{FF2B5EF4-FFF2-40B4-BE49-F238E27FC236}">
                <a16:creationId xmlns:a16="http://schemas.microsoft.com/office/drawing/2014/main" id="{838540AD-F9BA-488B-ACE9-222F78701CE7}"/>
              </a:ext>
            </a:extLst>
          </p:cNvPr>
          <p:cNvSpPr/>
          <p:nvPr/>
        </p:nvSpPr>
        <p:spPr>
          <a:xfrm>
            <a:off x="895095" y="4591467"/>
            <a:ext cx="2257680" cy="1476293"/>
          </a:xfrm>
          <a:prstGeom prst="borderCallout1">
            <a:avLst>
              <a:gd name="adj1" fmla="val -497"/>
              <a:gd name="adj2" fmla="val 94733"/>
              <a:gd name="adj3" fmla="val -26232"/>
              <a:gd name="adj4" fmla="val 121883"/>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100" dirty="0">
                <a:solidFill>
                  <a:schemeClr val="accent2"/>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作目・部門名（畜産）欄には、</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①　現状及び</a:t>
            </a:r>
            <a:r>
              <a:rPr lang="en-US" altLang="ja-JP" sz="1100" dirty="0">
                <a:solidFill>
                  <a:schemeClr val="tx1"/>
                </a:solidFill>
                <a:latin typeface="Meiryo UI" panose="020B0604030504040204" pitchFamily="50" charset="-128"/>
                <a:ea typeface="Meiryo UI" panose="020B0604030504040204" pitchFamily="50" charset="-128"/>
              </a:rPr>
              <a:t>5</a:t>
            </a:r>
            <a:r>
              <a:rPr lang="ja-JP" altLang="en-US" sz="1100" dirty="0">
                <a:solidFill>
                  <a:schemeClr val="tx1"/>
                </a:solidFill>
                <a:latin typeface="Meiryo UI" panose="020B0604030504040204" pitchFamily="50" charset="-128"/>
                <a:ea typeface="Meiryo UI" panose="020B0604030504040204" pitchFamily="50" charset="-128"/>
              </a:rPr>
              <a:t>年後の目標とする</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部門名</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②　現状の飼養頭数</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③　現状の生産量</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③　目標とする飼養頭数</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④　目標とする生産量</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を記載してください。</a:t>
            </a:r>
            <a:endParaRPr lang="en-US" altLang="ja-JP" sz="1100" dirty="0">
              <a:solidFill>
                <a:schemeClr val="tx1"/>
              </a:solidFill>
              <a:latin typeface="Meiryo UI" panose="020B0604030504040204" pitchFamily="50" charset="-128"/>
              <a:ea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endParaRPr>
          </a:p>
        </p:txBody>
      </p:sp>
      <p:sp>
        <p:nvSpPr>
          <p:cNvPr id="20" name="角丸四角形 13">
            <a:extLst>
              <a:ext uri="{FF2B5EF4-FFF2-40B4-BE49-F238E27FC236}">
                <a16:creationId xmlns:a16="http://schemas.microsoft.com/office/drawing/2014/main" id="{175FACA1-9BDC-4005-8071-BB5696884817}"/>
              </a:ext>
            </a:extLst>
          </p:cNvPr>
          <p:cNvSpPr/>
          <p:nvPr/>
        </p:nvSpPr>
        <p:spPr>
          <a:xfrm flipV="1">
            <a:off x="6161260" y="2981324"/>
            <a:ext cx="2306554" cy="1234785"/>
          </a:xfrm>
          <a:prstGeom prst="roundRect">
            <a:avLst>
              <a:gd name="adj" fmla="val 1613"/>
            </a:avLst>
          </a:prstGeom>
          <a:no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22" name="吹き出し: 線 21">
            <a:extLst>
              <a:ext uri="{FF2B5EF4-FFF2-40B4-BE49-F238E27FC236}">
                <a16:creationId xmlns:a16="http://schemas.microsoft.com/office/drawing/2014/main" id="{15A5867F-0F77-4EB8-9EA8-C657AA1CAE7D}"/>
              </a:ext>
            </a:extLst>
          </p:cNvPr>
          <p:cNvSpPr/>
          <p:nvPr/>
        </p:nvSpPr>
        <p:spPr>
          <a:xfrm>
            <a:off x="3380480" y="4554954"/>
            <a:ext cx="5915025" cy="2203034"/>
          </a:xfrm>
          <a:prstGeom prst="borderCallout1">
            <a:avLst>
              <a:gd name="adj1" fmla="val -164"/>
              <a:gd name="adj2" fmla="val 16600"/>
              <a:gd name="adj3" fmla="val -14498"/>
              <a:gd name="adj4" fmla="val 55125"/>
            </a:avLst>
          </a:prstGeom>
          <a:solidFill>
            <a:schemeClr val="bg1"/>
          </a:solidFill>
          <a:ln w="2857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100" dirty="0">
                <a:solidFill>
                  <a:srgbClr val="92D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「農畜産物の加工・販売その他の関連・附帯事業」欄には、</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農業経営に関連・附帯する事業として、</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accent2"/>
                </a:solidFill>
                <a:latin typeface="Meiryo UI" panose="020B0604030504040204" pitchFamily="50" charset="-128"/>
                <a:ea typeface="Meiryo UI" panose="020B0604030504040204" pitchFamily="50" charset="-128"/>
              </a:rPr>
              <a:t>　</a:t>
            </a:r>
            <a:r>
              <a:rPr lang="ja-JP" altLang="en-US" sz="1100" dirty="0">
                <a:solidFill>
                  <a:srgbClr val="92D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農畜産物を原料又は材料として使用して行う製造又は加工</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accent2"/>
                </a:solidFill>
                <a:latin typeface="Meiryo UI" panose="020B0604030504040204" pitchFamily="50" charset="-128"/>
                <a:ea typeface="Meiryo UI" panose="020B0604030504040204" pitchFamily="50" charset="-128"/>
              </a:rPr>
              <a:t>　</a:t>
            </a:r>
            <a:r>
              <a:rPr lang="ja-JP" altLang="en-US" sz="1100" dirty="0">
                <a:solidFill>
                  <a:srgbClr val="92D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農畜産物の貯蔵、運搬又は販売、</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a:solidFill>
                  <a:srgbClr val="92D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農業生産に必要な資材の製造</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a:solidFill>
                  <a:srgbClr val="92D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作業受託（</a:t>
            </a:r>
            <a:r>
              <a:rPr lang="en-US" altLang="ja-JP" sz="1100" dirty="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特定作業受託は含みません。）</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a:solidFill>
                  <a:srgbClr val="92D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a:t>
            </a:r>
            <a:r>
              <a:rPr lang="zh-TW" altLang="en-US" sz="1100" dirty="0">
                <a:solidFill>
                  <a:schemeClr val="tx1"/>
                </a:solidFill>
                <a:latin typeface="Meiryo UI" panose="020B0604030504040204" pitchFamily="50" charset="-128"/>
                <a:ea typeface="Meiryo UI" panose="020B0604030504040204" pitchFamily="50" charset="-128"/>
              </a:rPr>
              <a:t>農泊、農業体験事業</a:t>
            </a:r>
            <a:endParaRPr lang="en-US" altLang="zh-TW"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について記載してください。</a:t>
            </a:r>
            <a:endParaRPr lang="en-US" altLang="ja-JP" sz="1100" dirty="0">
              <a:solidFill>
                <a:schemeClr val="tx1"/>
              </a:solidFill>
              <a:latin typeface="Meiryo UI" panose="020B0604030504040204" pitchFamily="50" charset="-128"/>
              <a:ea typeface="Meiryo UI" panose="020B0604030504040204" pitchFamily="50" charset="-128"/>
            </a:endParaRPr>
          </a:p>
          <a:p>
            <a:endParaRPr lang="en-US" altLang="ja-JP" sz="800" dirty="0">
              <a:solidFill>
                <a:srgbClr val="92D050"/>
              </a:solidFill>
              <a:latin typeface="Meiryo UI" panose="020B0604030504040204" pitchFamily="50" charset="-128"/>
              <a:ea typeface="Meiryo UI" panose="020B0604030504040204" pitchFamily="50" charset="-128"/>
            </a:endParaRPr>
          </a:p>
          <a:p>
            <a:r>
              <a:rPr lang="ja-JP" altLang="en-US" sz="1100" dirty="0">
                <a:solidFill>
                  <a:srgbClr val="92D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農畜産物の加工・販売その他の関連・附帯事業の</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①　現状の売上</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②　目標の売上</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を記載してください。</a:t>
            </a:r>
            <a:endParaRPr lang="en-US" altLang="ja-JP" sz="1100" dirty="0">
              <a:solidFill>
                <a:schemeClr val="tx1"/>
              </a:solidFill>
              <a:latin typeface="Meiryo UI" panose="020B0604030504040204" pitchFamily="50" charset="-128"/>
              <a:ea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4DBBBF4E-9C58-487F-ABD0-7DFEBBCC248A}"/>
              </a:ext>
            </a:extLst>
          </p:cNvPr>
          <p:cNvSpPr/>
          <p:nvPr/>
        </p:nvSpPr>
        <p:spPr>
          <a:xfrm>
            <a:off x="7314537" y="4785430"/>
            <a:ext cx="1819275" cy="1615827"/>
          </a:xfrm>
          <a:prstGeom prst="rect">
            <a:avLst/>
          </a:prstGeom>
          <a:solidFill>
            <a:schemeClr val="accent6">
              <a:lumMod val="20000"/>
              <a:lumOff val="80000"/>
            </a:schemeClr>
          </a:solidFill>
          <a:ln w="19050">
            <a:solidFill>
              <a:schemeClr val="tx1"/>
            </a:solidFill>
            <a:prstDash val="sysDash"/>
          </a:ln>
        </p:spPr>
        <p:txBody>
          <a:bodyPr wrap="square">
            <a:spAutoFit/>
          </a:bodyPr>
          <a:lstStyle/>
          <a:p>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記載例</a:t>
            </a:r>
            <a:r>
              <a:rPr lang="en-US" altLang="ja-JP" sz="1100" dirty="0">
                <a:latin typeface="Meiryo UI" panose="020B0604030504040204" pitchFamily="50" charset="-128"/>
                <a:ea typeface="Meiryo UI" panose="020B0604030504040204" pitchFamily="50" charset="-128"/>
              </a:rPr>
              <a:t>】</a:t>
            </a:r>
          </a:p>
          <a:p>
            <a:r>
              <a:rPr lang="ja-JP" altLang="en-US" sz="1100" dirty="0">
                <a:latin typeface="Meiryo UI" panose="020B0604030504040204" pitchFamily="50" charset="-128"/>
                <a:ea typeface="Meiryo UI" panose="020B0604030504040204" pitchFamily="50" charset="-128"/>
              </a:rPr>
              <a:t>■　農畜産物の加工</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小売業（直売所）</a:t>
            </a:r>
          </a:p>
          <a:p>
            <a:r>
              <a:rPr lang="ja-JP" altLang="en-US" sz="1100" dirty="0">
                <a:latin typeface="Meiryo UI" panose="020B0604030504040204" pitchFamily="50" charset="-128"/>
                <a:ea typeface="Meiryo UI" panose="020B0604030504040204" pitchFamily="50" charset="-128"/>
              </a:rPr>
              <a:t>■　観光農園、貸農園、</a:t>
            </a:r>
            <a:endParaRPr lang="en-US" altLang="ja-JP" sz="1100" dirty="0">
              <a:latin typeface="Meiryo UI" panose="020B0604030504040204" pitchFamily="50" charset="-128"/>
              <a:ea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体験農園、農家民宿、</a:t>
            </a:r>
            <a:br>
              <a:rPr lang="en-US" altLang="ja-JP" sz="1100" dirty="0">
                <a:latin typeface="Meiryo UI" panose="020B0604030504040204" pitchFamily="50" charset="-128"/>
                <a:ea typeface="Meiryo UI" panose="020B0604030504040204" pitchFamily="50" charset="-128"/>
              </a:rPr>
            </a:br>
            <a:r>
              <a:rPr lang="en-US" altLang="ja-JP"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農家レストラン</a:t>
            </a:r>
          </a:p>
          <a:p>
            <a:r>
              <a:rPr lang="ja-JP" altLang="en-US" sz="1100" dirty="0">
                <a:latin typeface="Meiryo UI" panose="020B0604030504040204" pitchFamily="50" charset="-128"/>
                <a:ea typeface="Meiryo UI" panose="020B0604030504040204" pitchFamily="50" charset="-128"/>
              </a:rPr>
              <a:t>■　作業受託（</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特定作業</a:t>
            </a:r>
            <a:br>
              <a:rPr lang="en-US" altLang="ja-JP" sz="1100" dirty="0">
                <a:latin typeface="Meiryo UI" panose="020B0604030504040204" pitchFamily="50" charset="-128"/>
                <a:ea typeface="Meiryo UI" panose="020B0604030504040204" pitchFamily="50" charset="-128"/>
              </a:rPr>
            </a:br>
            <a:r>
              <a:rPr lang="ja-JP" altLang="en-US" sz="1100" dirty="0">
                <a:latin typeface="Meiryo UI" panose="020B0604030504040204" pitchFamily="50" charset="-128"/>
                <a:ea typeface="Meiryo UI" panose="020B0604030504040204" pitchFamily="50" charset="-128"/>
              </a:rPr>
              <a:t>　　 受託は含みません。）</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その他</a:t>
            </a:r>
          </a:p>
        </p:txBody>
      </p:sp>
      <p:sp>
        <p:nvSpPr>
          <p:cNvPr id="12" name="吹き出し: 線 11">
            <a:extLst>
              <a:ext uri="{FF2B5EF4-FFF2-40B4-BE49-F238E27FC236}">
                <a16:creationId xmlns:a16="http://schemas.microsoft.com/office/drawing/2014/main" id="{D49466A7-9FEA-4BDF-907D-13E282B39157}"/>
              </a:ext>
            </a:extLst>
          </p:cNvPr>
          <p:cNvSpPr/>
          <p:nvPr/>
        </p:nvSpPr>
        <p:spPr>
          <a:xfrm>
            <a:off x="3152775" y="352425"/>
            <a:ext cx="6381750" cy="2161337"/>
          </a:xfrm>
          <a:prstGeom prst="borderCallout1">
            <a:avLst>
              <a:gd name="adj1" fmla="val 98955"/>
              <a:gd name="adj2" fmla="val -193"/>
              <a:gd name="adj3" fmla="val 130777"/>
              <a:gd name="adj4" fmla="val -15386"/>
            </a:avLst>
          </a:prstGeom>
          <a:solidFill>
            <a:schemeClr val="bg1"/>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800" dirty="0">
              <a:solidFill>
                <a:srgbClr val="FFC000"/>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solidFill>
                  <a:srgbClr val="FFC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rgbClr val="FFC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作付面積の</a:t>
            </a:r>
            <a:r>
              <a:rPr lang="ja-JP" altLang="en-US" sz="1100" dirty="0">
                <a:solidFill>
                  <a:srgbClr val="FF0000"/>
                </a:solidFill>
                <a:latin typeface="Meiryo UI" panose="020B0604030504040204" pitchFamily="50" charset="-128"/>
                <a:ea typeface="Meiryo UI" panose="020B0604030504040204" pitchFamily="50" charset="-128"/>
              </a:rPr>
              <a:t>単位はａ（アール）</a:t>
            </a:r>
            <a:r>
              <a:rPr lang="ja-JP" altLang="en-US" sz="1100" dirty="0">
                <a:solidFill>
                  <a:schemeClr val="tx1"/>
                </a:solidFill>
                <a:latin typeface="Meiryo UI" panose="020B0604030504040204" pitchFamily="50" charset="-128"/>
                <a:ea typeface="Meiryo UI" panose="020B0604030504040204" pitchFamily="50" charset="-128"/>
              </a:rPr>
              <a:t>となっていますので注意してください。</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solidFill>
                  <a:srgbClr val="FFC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rgbClr val="FFC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生産量の</a:t>
            </a:r>
            <a:r>
              <a:rPr lang="ja-JP" altLang="en-US" sz="1100" dirty="0">
                <a:solidFill>
                  <a:srgbClr val="FF0000"/>
                </a:solidFill>
                <a:latin typeface="Meiryo UI" panose="020B0604030504040204" pitchFamily="50" charset="-128"/>
                <a:ea typeface="Meiryo UI" panose="020B0604030504040204" pitchFamily="50" charset="-128"/>
              </a:rPr>
              <a:t>単位は作目・部門に応じて単位を記載</a:t>
            </a:r>
            <a:r>
              <a:rPr lang="ja-JP" altLang="en-US" sz="1100" dirty="0">
                <a:solidFill>
                  <a:schemeClr val="tx1"/>
                </a:solidFill>
                <a:latin typeface="Meiryo UI" panose="020B0604030504040204" pitchFamily="50" charset="-128"/>
                <a:ea typeface="Meiryo UI" panose="020B0604030504040204" pitchFamily="50" charset="-128"/>
              </a:rPr>
              <a:t>してください。</a:t>
            </a:r>
            <a:endParaRPr lang="en-US" altLang="ja-JP" sz="1100" dirty="0">
              <a:solidFill>
                <a:schemeClr val="tx1"/>
              </a:solidFill>
              <a:latin typeface="Meiryo UI" panose="020B0604030504040204" pitchFamily="50" charset="-128"/>
              <a:ea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角丸四角形 13">
            <a:extLst>
              <a:ext uri="{FF2B5EF4-FFF2-40B4-BE49-F238E27FC236}">
                <a16:creationId xmlns:a16="http://schemas.microsoft.com/office/drawing/2014/main" id="{BDB85B68-891E-4BBC-83C7-C77029212A79}"/>
              </a:ext>
            </a:extLst>
          </p:cNvPr>
          <p:cNvSpPr/>
          <p:nvPr/>
        </p:nvSpPr>
        <p:spPr>
          <a:xfrm>
            <a:off x="1921581" y="3190875"/>
            <a:ext cx="1702682" cy="981076"/>
          </a:xfrm>
          <a:prstGeom prst="roundRect">
            <a:avLst>
              <a:gd name="adj" fmla="val 1613"/>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graphicFrame>
        <p:nvGraphicFramePr>
          <p:cNvPr id="3" name="表 2">
            <a:extLst>
              <a:ext uri="{FF2B5EF4-FFF2-40B4-BE49-F238E27FC236}">
                <a16:creationId xmlns:a16="http://schemas.microsoft.com/office/drawing/2014/main" id="{B959FF18-2DE2-41CF-AD07-7B4740B872C3}"/>
              </a:ext>
            </a:extLst>
          </p:cNvPr>
          <p:cNvGraphicFramePr>
            <a:graphicFrameLocks noGrp="1"/>
          </p:cNvGraphicFramePr>
          <p:nvPr>
            <p:extLst>
              <p:ext uri="{D42A27DB-BD31-4B8C-83A1-F6EECF244321}">
                <p14:modId xmlns:p14="http://schemas.microsoft.com/office/powerpoint/2010/main" val="2591688264"/>
              </p:ext>
            </p:extLst>
          </p:nvPr>
        </p:nvGraphicFramePr>
        <p:xfrm>
          <a:off x="3285229" y="915340"/>
          <a:ext cx="6105529" cy="1122680"/>
        </p:xfrm>
        <a:graphic>
          <a:graphicData uri="http://schemas.openxmlformats.org/drawingml/2006/table">
            <a:tbl>
              <a:tblPr firstRow="1" bandRow="1">
                <a:tableStyleId>{5C22544A-7EE6-4342-B048-85BDC9FD1C3A}</a:tableStyleId>
              </a:tblPr>
              <a:tblGrid>
                <a:gridCol w="800101">
                  <a:extLst>
                    <a:ext uri="{9D8B030D-6E8A-4147-A177-3AD203B41FA5}">
                      <a16:colId xmlns:a16="http://schemas.microsoft.com/office/drawing/2014/main" val="1473844590"/>
                    </a:ext>
                  </a:extLst>
                </a:gridCol>
                <a:gridCol w="884238">
                  <a:extLst>
                    <a:ext uri="{9D8B030D-6E8A-4147-A177-3AD203B41FA5}">
                      <a16:colId xmlns:a16="http://schemas.microsoft.com/office/drawing/2014/main" val="3497906027"/>
                    </a:ext>
                  </a:extLst>
                </a:gridCol>
                <a:gridCol w="884238">
                  <a:extLst>
                    <a:ext uri="{9D8B030D-6E8A-4147-A177-3AD203B41FA5}">
                      <a16:colId xmlns:a16="http://schemas.microsoft.com/office/drawing/2014/main" val="2406447892"/>
                    </a:ext>
                  </a:extLst>
                </a:gridCol>
                <a:gridCol w="884238">
                  <a:extLst>
                    <a:ext uri="{9D8B030D-6E8A-4147-A177-3AD203B41FA5}">
                      <a16:colId xmlns:a16="http://schemas.microsoft.com/office/drawing/2014/main" val="3169339247"/>
                    </a:ext>
                  </a:extLst>
                </a:gridCol>
                <a:gridCol w="884238">
                  <a:extLst>
                    <a:ext uri="{9D8B030D-6E8A-4147-A177-3AD203B41FA5}">
                      <a16:colId xmlns:a16="http://schemas.microsoft.com/office/drawing/2014/main" val="1033833737"/>
                    </a:ext>
                  </a:extLst>
                </a:gridCol>
                <a:gridCol w="884238">
                  <a:extLst>
                    <a:ext uri="{9D8B030D-6E8A-4147-A177-3AD203B41FA5}">
                      <a16:colId xmlns:a16="http://schemas.microsoft.com/office/drawing/2014/main" val="1897489446"/>
                    </a:ext>
                  </a:extLst>
                </a:gridCol>
                <a:gridCol w="884238">
                  <a:extLst>
                    <a:ext uri="{9D8B030D-6E8A-4147-A177-3AD203B41FA5}">
                      <a16:colId xmlns:a16="http://schemas.microsoft.com/office/drawing/2014/main" val="855848058"/>
                    </a:ext>
                  </a:extLst>
                </a:gridCol>
              </a:tblGrid>
              <a:tr h="370840">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rPr>
                        <a:t>a</a:t>
                      </a:r>
                    </a:p>
                    <a:p>
                      <a:pPr algn="ctr"/>
                      <a:r>
                        <a:rPr kumimoji="1" lang="ja-JP" altLang="en-US" sz="900" b="0" dirty="0">
                          <a:solidFill>
                            <a:schemeClr val="tx1"/>
                          </a:solidFill>
                          <a:latin typeface="Meiryo UI" panose="020B0604030504040204" pitchFamily="50" charset="-128"/>
                          <a:ea typeface="Meiryo UI" panose="020B0604030504040204" pitchFamily="50" charset="-128"/>
                        </a:rPr>
                        <a:t>（アール）</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anchor="ctr">
                    <a:solidFill>
                      <a:schemeClr val="accent4">
                        <a:lumMod val="40000"/>
                        <a:lumOff val="60000"/>
                      </a:schemeClr>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１</a:t>
                      </a:r>
                      <a:r>
                        <a:rPr kumimoji="1" lang="en-US" altLang="ja-JP" sz="1000" b="0" dirty="0">
                          <a:solidFill>
                            <a:schemeClr val="tx1"/>
                          </a:solidFill>
                          <a:latin typeface="Meiryo UI" panose="020B0604030504040204" pitchFamily="50" charset="-128"/>
                          <a:ea typeface="Meiryo UI" panose="020B0604030504040204" pitchFamily="50" charset="-128"/>
                        </a:rPr>
                        <a:t>a</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solidFill>
                      <a:schemeClr val="accent4">
                        <a:lumMod val="40000"/>
                        <a:lumOff val="60000"/>
                      </a:schemeClr>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rPr>
                        <a:t>10a</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solidFill>
                      <a:schemeClr val="accent4">
                        <a:lumMod val="40000"/>
                        <a:lumOff val="60000"/>
                      </a:schemeClr>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rPr>
                        <a:t>100a</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solidFill>
                      <a:schemeClr val="accent4">
                        <a:lumMod val="40000"/>
                        <a:lumOff val="60000"/>
                      </a:schemeClr>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約</a:t>
                      </a:r>
                      <a:r>
                        <a:rPr kumimoji="1" lang="en-US" altLang="ja-JP" sz="1000" b="0" dirty="0">
                          <a:solidFill>
                            <a:schemeClr val="tx1"/>
                          </a:solidFill>
                          <a:latin typeface="Meiryo UI" panose="020B0604030504040204" pitchFamily="50" charset="-128"/>
                          <a:ea typeface="Meiryo UI" panose="020B0604030504040204" pitchFamily="50" charset="-128"/>
                        </a:rPr>
                        <a:t>0.3a</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solidFill>
                      <a:schemeClr val="accent4">
                        <a:lumMod val="40000"/>
                        <a:lumOff val="60000"/>
                      </a:schemeClr>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約</a:t>
                      </a:r>
                      <a:r>
                        <a:rPr kumimoji="1" lang="en-US" altLang="ja-JP" sz="1000" b="0" dirty="0">
                          <a:solidFill>
                            <a:schemeClr val="tx1"/>
                          </a:solidFill>
                          <a:latin typeface="Meiryo UI" panose="020B0604030504040204" pitchFamily="50" charset="-128"/>
                          <a:ea typeface="Meiryo UI" panose="020B0604030504040204" pitchFamily="50" charset="-128"/>
                        </a:rPr>
                        <a:t>3.3a</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solidFill>
                      <a:schemeClr val="accent4">
                        <a:lumMod val="40000"/>
                        <a:lumOff val="60000"/>
                      </a:schemeClr>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約</a:t>
                      </a:r>
                      <a:r>
                        <a:rPr kumimoji="1" lang="en-US" altLang="ja-JP" sz="1000" b="0" dirty="0">
                          <a:solidFill>
                            <a:schemeClr val="tx1"/>
                          </a:solidFill>
                          <a:latin typeface="Meiryo UI" panose="020B0604030504040204" pitchFamily="50" charset="-128"/>
                          <a:ea typeface="Meiryo UI" panose="020B0604030504040204" pitchFamily="50" charset="-128"/>
                        </a:rPr>
                        <a:t>33a</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solidFill>
                      <a:schemeClr val="accent4">
                        <a:lumMod val="40000"/>
                        <a:lumOff val="60000"/>
                      </a:schemeClr>
                    </a:solidFill>
                  </a:tcPr>
                </a:tc>
                <a:extLst>
                  <a:ext uri="{0D108BD9-81ED-4DB2-BD59-A6C34878D82A}">
                    <a16:rowId xmlns:a16="http://schemas.microsoft.com/office/drawing/2014/main" val="1653169376"/>
                  </a:ext>
                </a:extLst>
              </a:tr>
              <a:tr h="370840">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a:t>
                      </a:r>
                    </a:p>
                  </a:txBody>
                  <a:tcPr anchor="ctr">
                    <a:solidFill>
                      <a:schemeClr val="accent4">
                        <a:lumMod val="20000"/>
                        <a:lumOff val="80000"/>
                      </a:schemeClr>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rPr>
                        <a:t>100</a:t>
                      </a:r>
                      <a:r>
                        <a:rPr kumimoji="1" lang="ja-JP" altLang="en-US" sz="1000" b="0" dirty="0">
                          <a:solidFill>
                            <a:schemeClr val="tx1"/>
                          </a:solidFill>
                          <a:latin typeface="Meiryo UI" panose="020B0604030504040204" pitchFamily="50" charset="-128"/>
                          <a:ea typeface="Meiryo UI" panose="020B0604030504040204" pitchFamily="50" charset="-128"/>
                        </a:rPr>
                        <a:t>㎡</a:t>
                      </a:r>
                    </a:p>
                  </a:txBody>
                  <a:tcPr anchor="ctr">
                    <a:solidFill>
                      <a:schemeClr val="accent4">
                        <a:lumMod val="20000"/>
                        <a:lumOff val="80000"/>
                      </a:schemeClr>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rPr>
                        <a:t>1,000</a:t>
                      </a:r>
                      <a:r>
                        <a:rPr kumimoji="1" lang="ja-JP" altLang="en-US" sz="1000" b="0" dirty="0">
                          <a:solidFill>
                            <a:schemeClr val="tx1"/>
                          </a:solidFill>
                          <a:latin typeface="Meiryo UI" panose="020B0604030504040204" pitchFamily="50" charset="-128"/>
                          <a:ea typeface="Meiryo UI" panose="020B0604030504040204" pitchFamily="50" charset="-128"/>
                        </a:rPr>
                        <a:t>㎡</a:t>
                      </a:r>
                    </a:p>
                  </a:txBody>
                  <a:tcPr anchor="ctr">
                    <a:solidFill>
                      <a:schemeClr val="accent4">
                        <a:lumMod val="20000"/>
                        <a:lumOff val="80000"/>
                      </a:schemeClr>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rPr>
                        <a:t>10,000</a:t>
                      </a:r>
                      <a:r>
                        <a:rPr kumimoji="1" lang="ja-JP" altLang="en-US" sz="1000" b="0" dirty="0">
                          <a:solidFill>
                            <a:schemeClr val="tx1"/>
                          </a:solidFill>
                          <a:latin typeface="Meiryo UI" panose="020B0604030504040204" pitchFamily="50" charset="-128"/>
                          <a:ea typeface="Meiryo UI" panose="020B0604030504040204" pitchFamily="50" charset="-128"/>
                        </a:rPr>
                        <a:t>㎡</a:t>
                      </a:r>
                    </a:p>
                  </a:txBody>
                  <a:tcPr anchor="ctr">
                    <a:solidFill>
                      <a:schemeClr val="accent4">
                        <a:lumMod val="20000"/>
                        <a:lumOff val="80000"/>
                      </a:schemeClr>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約</a:t>
                      </a:r>
                      <a:r>
                        <a:rPr kumimoji="1" lang="en-US" altLang="ja-JP" sz="1000" b="0" dirty="0">
                          <a:solidFill>
                            <a:schemeClr val="tx1"/>
                          </a:solidFill>
                          <a:latin typeface="Meiryo UI" panose="020B0604030504040204" pitchFamily="50" charset="-128"/>
                          <a:ea typeface="Meiryo UI" panose="020B0604030504040204" pitchFamily="50" charset="-128"/>
                        </a:rPr>
                        <a:t>33</a:t>
                      </a:r>
                      <a:r>
                        <a:rPr kumimoji="1" lang="ja-JP" altLang="en-US" sz="1000" b="0" dirty="0">
                          <a:solidFill>
                            <a:schemeClr val="tx1"/>
                          </a:solidFill>
                          <a:latin typeface="Meiryo UI" panose="020B0604030504040204" pitchFamily="50" charset="-128"/>
                          <a:ea typeface="Meiryo UI" panose="020B0604030504040204" pitchFamily="50" charset="-128"/>
                        </a:rPr>
                        <a:t>㎡</a:t>
                      </a:r>
                    </a:p>
                  </a:txBody>
                  <a:tcPr anchor="ctr">
                    <a:solidFill>
                      <a:schemeClr val="accent4">
                        <a:lumMod val="20000"/>
                        <a:lumOff val="80000"/>
                      </a:schemeClr>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約</a:t>
                      </a:r>
                      <a:r>
                        <a:rPr kumimoji="1" lang="en-US" altLang="ja-JP" sz="1000" b="0" dirty="0">
                          <a:solidFill>
                            <a:schemeClr val="tx1"/>
                          </a:solidFill>
                          <a:latin typeface="Meiryo UI" panose="020B0604030504040204" pitchFamily="50" charset="-128"/>
                          <a:ea typeface="Meiryo UI" panose="020B0604030504040204" pitchFamily="50" charset="-128"/>
                        </a:rPr>
                        <a:t>330</a:t>
                      </a:r>
                      <a:r>
                        <a:rPr kumimoji="1" lang="ja-JP" altLang="en-US" sz="1000" b="0" dirty="0">
                          <a:solidFill>
                            <a:schemeClr val="tx1"/>
                          </a:solidFill>
                          <a:latin typeface="Meiryo UI" panose="020B0604030504040204" pitchFamily="50" charset="-128"/>
                          <a:ea typeface="Meiryo UI" panose="020B0604030504040204" pitchFamily="50" charset="-128"/>
                        </a:rPr>
                        <a:t>㎡</a:t>
                      </a:r>
                    </a:p>
                  </a:txBody>
                  <a:tcPr anchor="ctr">
                    <a:solidFill>
                      <a:schemeClr val="accent4">
                        <a:lumMod val="20000"/>
                        <a:lumOff val="80000"/>
                      </a:schemeClr>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約</a:t>
                      </a:r>
                      <a:r>
                        <a:rPr kumimoji="1" lang="en-US" altLang="ja-JP" sz="1000" b="0" dirty="0">
                          <a:solidFill>
                            <a:schemeClr val="tx1"/>
                          </a:solidFill>
                          <a:latin typeface="Meiryo UI" panose="020B0604030504040204" pitchFamily="50" charset="-128"/>
                          <a:ea typeface="Meiryo UI" panose="020B0604030504040204" pitchFamily="50" charset="-128"/>
                        </a:rPr>
                        <a:t>3,300</a:t>
                      </a:r>
                      <a:r>
                        <a:rPr kumimoji="1" lang="ja-JP" altLang="en-US" sz="1000" b="0" dirty="0">
                          <a:solidFill>
                            <a:schemeClr val="tx1"/>
                          </a:solidFill>
                          <a:latin typeface="Meiryo UI" panose="020B0604030504040204" pitchFamily="50" charset="-128"/>
                          <a:ea typeface="Meiryo UI" panose="020B0604030504040204" pitchFamily="50" charset="-128"/>
                        </a:rPr>
                        <a:t>㎡</a:t>
                      </a:r>
                    </a:p>
                  </a:txBody>
                  <a:tcPr anchor="ctr">
                    <a:solidFill>
                      <a:schemeClr val="accent4">
                        <a:lumMod val="20000"/>
                        <a:lumOff val="80000"/>
                      </a:schemeClr>
                    </a:solidFill>
                  </a:tcPr>
                </a:tc>
                <a:extLst>
                  <a:ext uri="{0D108BD9-81ED-4DB2-BD59-A6C34878D82A}">
                    <a16:rowId xmlns:a16="http://schemas.microsoft.com/office/drawing/2014/main" val="1818804134"/>
                  </a:ext>
                </a:extLst>
              </a:tr>
              <a:tr h="370840">
                <a:tc>
                  <a:txBody>
                    <a:bodyPr/>
                    <a:lstStyle/>
                    <a:p>
                      <a:pPr algn="ctr"/>
                      <a:endParaRPr kumimoji="1" lang="en-US" altLang="ja-JP" sz="1000" b="0" dirty="0">
                        <a:solidFill>
                          <a:schemeClr val="tx1"/>
                        </a:solidFill>
                        <a:latin typeface="Meiryo UI" panose="020B0604030504040204" pitchFamily="50" charset="-128"/>
                        <a:ea typeface="Meiryo UI" panose="020B0604030504040204" pitchFamily="50" charset="-128"/>
                      </a:endParaRPr>
                    </a:p>
                  </a:txBody>
                  <a:tcPr anchor="ctr">
                    <a:solidFill>
                      <a:schemeClr val="accent2">
                        <a:lumMod val="20000"/>
                        <a:lumOff val="80000"/>
                      </a:schemeClr>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約１畝</a:t>
                      </a:r>
                    </a:p>
                  </a:txBody>
                  <a:tcPr anchor="ctr">
                    <a:solidFill>
                      <a:schemeClr val="accent2">
                        <a:lumMod val="20000"/>
                        <a:lumOff val="80000"/>
                      </a:schemeClr>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約１反</a:t>
                      </a:r>
                    </a:p>
                  </a:txBody>
                  <a:tcPr anchor="ctr">
                    <a:solidFill>
                      <a:schemeClr val="accent2">
                        <a:lumMod val="20000"/>
                        <a:lumOff val="80000"/>
                      </a:schemeClr>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約１町</a:t>
                      </a:r>
                    </a:p>
                  </a:txBody>
                  <a:tcPr anchor="ctr">
                    <a:solidFill>
                      <a:schemeClr val="accent2">
                        <a:lumMod val="20000"/>
                        <a:lumOff val="80000"/>
                      </a:schemeClr>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rPr>
                        <a:t>10</a:t>
                      </a:r>
                      <a:r>
                        <a:rPr kumimoji="1" lang="ja-JP" altLang="en-US" sz="1000" b="0" dirty="0">
                          <a:solidFill>
                            <a:schemeClr val="tx1"/>
                          </a:solidFill>
                          <a:latin typeface="Meiryo UI" panose="020B0604030504040204" pitchFamily="50" charset="-128"/>
                          <a:ea typeface="Meiryo UI" panose="020B0604030504040204" pitchFamily="50" charset="-128"/>
                        </a:rPr>
                        <a:t>坪</a:t>
                      </a:r>
                    </a:p>
                  </a:txBody>
                  <a:tcPr anchor="ctr">
                    <a:solidFill>
                      <a:schemeClr val="accent2">
                        <a:lumMod val="20000"/>
                        <a:lumOff val="80000"/>
                      </a:schemeClr>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rPr>
                        <a:t>100</a:t>
                      </a:r>
                      <a:r>
                        <a:rPr kumimoji="1" lang="ja-JP" altLang="en-US" sz="1000" b="0" dirty="0">
                          <a:solidFill>
                            <a:schemeClr val="tx1"/>
                          </a:solidFill>
                          <a:latin typeface="Meiryo UI" panose="020B0604030504040204" pitchFamily="50" charset="-128"/>
                          <a:ea typeface="Meiryo UI" panose="020B0604030504040204" pitchFamily="50" charset="-128"/>
                        </a:rPr>
                        <a:t>坪</a:t>
                      </a:r>
                    </a:p>
                  </a:txBody>
                  <a:tcPr anchor="ctr">
                    <a:solidFill>
                      <a:schemeClr val="accent2">
                        <a:lumMod val="20000"/>
                        <a:lumOff val="80000"/>
                      </a:schemeClr>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rPr>
                        <a:t>1,000</a:t>
                      </a:r>
                      <a:r>
                        <a:rPr kumimoji="1" lang="ja-JP" altLang="en-US" sz="1000" b="0" dirty="0">
                          <a:solidFill>
                            <a:schemeClr val="tx1"/>
                          </a:solidFill>
                          <a:latin typeface="Meiryo UI" panose="020B0604030504040204" pitchFamily="50" charset="-128"/>
                          <a:ea typeface="Meiryo UI" panose="020B0604030504040204" pitchFamily="50" charset="-128"/>
                        </a:rPr>
                        <a:t>坪</a:t>
                      </a:r>
                    </a:p>
                  </a:txBody>
                  <a:tcPr anchor="ctr">
                    <a:solidFill>
                      <a:schemeClr val="accent2">
                        <a:lumMod val="20000"/>
                        <a:lumOff val="80000"/>
                      </a:schemeClr>
                    </a:solidFill>
                  </a:tcPr>
                </a:tc>
                <a:extLst>
                  <a:ext uri="{0D108BD9-81ED-4DB2-BD59-A6C34878D82A}">
                    <a16:rowId xmlns:a16="http://schemas.microsoft.com/office/drawing/2014/main" val="144678069"/>
                  </a:ext>
                </a:extLst>
              </a:tr>
            </a:tbl>
          </a:graphicData>
        </a:graphic>
      </p:graphicFrame>
      <p:pic>
        <p:nvPicPr>
          <p:cNvPr id="4" name="図 3">
            <a:extLst>
              <a:ext uri="{FF2B5EF4-FFF2-40B4-BE49-F238E27FC236}">
                <a16:creationId xmlns:a16="http://schemas.microsoft.com/office/drawing/2014/main" id="{D2E4C6A0-A797-4AE3-B361-683B2CE19DAA}"/>
              </a:ext>
            </a:extLst>
          </p:cNvPr>
          <p:cNvPicPr>
            <a:picLocks noChangeAspect="1"/>
          </p:cNvPicPr>
          <p:nvPr/>
        </p:nvPicPr>
        <p:blipFill>
          <a:blip r:embed="rId4"/>
          <a:stretch>
            <a:fillRect/>
          </a:stretch>
        </p:blipFill>
        <p:spPr>
          <a:xfrm>
            <a:off x="1255376" y="2784380"/>
            <a:ext cx="7212440" cy="1424063"/>
          </a:xfrm>
          <a:prstGeom prst="rect">
            <a:avLst/>
          </a:prstGeom>
        </p:spPr>
      </p:pic>
      <p:sp>
        <p:nvSpPr>
          <p:cNvPr id="2" name="四角形: 角を丸くする 1">
            <a:extLst>
              <a:ext uri="{FF2B5EF4-FFF2-40B4-BE49-F238E27FC236}">
                <a16:creationId xmlns:a16="http://schemas.microsoft.com/office/drawing/2014/main" id="{42CEEC42-8A52-423C-A201-BE1CBBE803A8}"/>
              </a:ext>
            </a:extLst>
          </p:cNvPr>
          <p:cNvSpPr/>
          <p:nvPr/>
        </p:nvSpPr>
        <p:spPr>
          <a:xfrm>
            <a:off x="3448049" y="2162175"/>
            <a:ext cx="3419475" cy="249828"/>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81272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a:extLst>
              <a:ext uri="{FF2B5EF4-FFF2-40B4-BE49-F238E27FC236}">
                <a16:creationId xmlns:a16="http://schemas.microsoft.com/office/drawing/2014/main" id="{9DA8888C-C55D-4E6E-B876-F5B3EFCDFD4D}"/>
              </a:ext>
            </a:extLst>
          </p:cNvPr>
          <p:cNvSpPr/>
          <p:nvPr/>
        </p:nvSpPr>
        <p:spPr>
          <a:xfrm>
            <a:off x="1156185" y="1914524"/>
            <a:ext cx="7540140" cy="2494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pic>
        <p:nvPicPr>
          <p:cNvPr id="2" name="図 1">
            <a:extLst>
              <a:ext uri="{FF2B5EF4-FFF2-40B4-BE49-F238E27FC236}">
                <a16:creationId xmlns:a16="http://schemas.microsoft.com/office/drawing/2014/main" id="{D45637E4-B66D-40A1-8AD0-39033ED040C6}"/>
              </a:ext>
            </a:extLst>
          </p:cNvPr>
          <p:cNvPicPr>
            <a:picLocks noChangeAspect="1"/>
          </p:cNvPicPr>
          <p:nvPr/>
        </p:nvPicPr>
        <p:blipFill>
          <a:blip r:embed="rId3"/>
          <a:stretch>
            <a:fillRect/>
          </a:stretch>
        </p:blipFill>
        <p:spPr>
          <a:xfrm>
            <a:off x="1337255" y="2243125"/>
            <a:ext cx="7212440" cy="1988437"/>
          </a:xfrm>
          <a:prstGeom prst="rect">
            <a:avLst/>
          </a:prstGeom>
        </p:spPr>
      </p:pic>
      <p:sp>
        <p:nvSpPr>
          <p:cNvPr id="26" name="円/楕円 11">
            <a:extLst>
              <a:ext uri="{FF2B5EF4-FFF2-40B4-BE49-F238E27FC236}">
                <a16:creationId xmlns:a16="http://schemas.microsoft.com/office/drawing/2014/main" id="{7375C307-9A32-46CB-B115-EC5F9D074D46}"/>
              </a:ext>
            </a:extLst>
          </p:cNvPr>
          <p:cNvSpPr/>
          <p:nvPr/>
        </p:nvSpPr>
        <p:spPr>
          <a:xfrm>
            <a:off x="9467850" y="6443663"/>
            <a:ext cx="304800" cy="314325"/>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４</a:t>
            </a:r>
          </a:p>
        </p:txBody>
      </p:sp>
      <p:sp>
        <p:nvSpPr>
          <p:cNvPr id="23" name="吹き出し: 線 22">
            <a:extLst>
              <a:ext uri="{FF2B5EF4-FFF2-40B4-BE49-F238E27FC236}">
                <a16:creationId xmlns:a16="http://schemas.microsoft.com/office/drawing/2014/main" id="{AD43E8B2-0665-49F7-84BF-3604A218F6D0}"/>
              </a:ext>
            </a:extLst>
          </p:cNvPr>
          <p:cNvSpPr/>
          <p:nvPr/>
        </p:nvSpPr>
        <p:spPr>
          <a:xfrm>
            <a:off x="3175059" y="373662"/>
            <a:ext cx="1741429" cy="1435379"/>
          </a:xfrm>
          <a:prstGeom prst="borderCallout1">
            <a:avLst>
              <a:gd name="adj1" fmla="val 99091"/>
              <a:gd name="adj2" fmla="val 9797"/>
              <a:gd name="adj3" fmla="val 153220"/>
              <a:gd name="adj4" fmla="val 2655"/>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ja-JP" altLang="en-US" sz="1100" dirty="0">
                <a:solidFill>
                  <a:srgbClr val="00B0F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農用地に関する</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chemeClr val="tx1"/>
                </a:solidFill>
                <a:latin typeface="Meiryo UI" panose="020B0604030504040204" pitchFamily="50" charset="-128"/>
                <a:ea typeface="Meiryo UI" panose="020B0604030504040204" pitchFamily="50" charset="-128"/>
              </a:rPr>
              <a:t>　①　現状の面積</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chemeClr val="tx1"/>
                </a:solidFill>
                <a:latin typeface="Meiryo UI" panose="020B0604030504040204" pitchFamily="50" charset="-128"/>
                <a:ea typeface="Meiryo UI" panose="020B0604030504040204" pitchFamily="50" charset="-128"/>
              </a:rPr>
              <a:t>　②　目標の面積</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chemeClr val="tx1"/>
                </a:solidFill>
                <a:latin typeface="Meiryo UI" panose="020B0604030504040204" pitchFamily="50" charset="-128"/>
                <a:ea typeface="Meiryo UI" panose="020B0604030504040204" pitchFamily="50" charset="-128"/>
              </a:rPr>
              <a:t>　　を記載してください。</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rgbClr val="00B0F0"/>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作付面積の</a:t>
            </a:r>
            <a:r>
              <a:rPr lang="ja-JP" altLang="en-US" sz="1100" dirty="0">
                <a:solidFill>
                  <a:srgbClr val="FF0000"/>
                </a:solidFill>
                <a:latin typeface="Meiryo UI" panose="020B0604030504040204" pitchFamily="50" charset="-128"/>
                <a:ea typeface="Meiryo UI" panose="020B0604030504040204" pitchFamily="50" charset="-128"/>
              </a:rPr>
              <a:t>単位はａ</a:t>
            </a:r>
            <a:br>
              <a:rPr lang="en-US" altLang="ja-JP" sz="1100" dirty="0">
                <a:solidFill>
                  <a:srgbClr val="FF0000"/>
                </a:solidFill>
                <a:latin typeface="Meiryo UI" panose="020B0604030504040204" pitchFamily="50" charset="-128"/>
                <a:ea typeface="Meiryo UI" panose="020B0604030504040204" pitchFamily="50" charset="-128"/>
              </a:rPr>
            </a:br>
            <a:r>
              <a:rPr lang="ja-JP" altLang="en-US" sz="1100" dirty="0">
                <a:solidFill>
                  <a:srgbClr val="FF0000"/>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となっていますので注意</a:t>
            </a:r>
            <a:br>
              <a:rPr lang="en-US" altLang="ja-JP" sz="1100" dirty="0">
                <a:solidFill>
                  <a:schemeClr val="tx1"/>
                </a:solidFill>
                <a:latin typeface="Meiryo UI" panose="020B0604030504040204" pitchFamily="50" charset="-128"/>
                <a:ea typeface="Meiryo UI" panose="020B0604030504040204" pitchFamily="50" charset="-128"/>
              </a:rPr>
            </a:br>
            <a:r>
              <a:rPr lang="en-US" altLang="ja-JP" sz="1100" dirty="0">
                <a:solidFill>
                  <a:schemeClr val="tx1"/>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してください。（単位の</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参考は</a:t>
            </a:r>
            <a:r>
              <a:rPr lang="en-US" altLang="ja-JP" sz="1100" dirty="0">
                <a:solidFill>
                  <a:schemeClr val="tx1"/>
                </a:solidFill>
                <a:latin typeface="Meiryo UI" panose="020B0604030504040204" pitchFamily="50" charset="-128"/>
                <a:ea typeface="Meiryo UI" panose="020B0604030504040204" pitchFamily="50" charset="-128"/>
              </a:rPr>
              <a:t>3</a:t>
            </a:r>
            <a:r>
              <a:rPr lang="ja-JP" altLang="en-US" sz="1100" dirty="0">
                <a:solidFill>
                  <a:schemeClr val="tx1"/>
                </a:solidFill>
                <a:latin typeface="Meiryo UI" panose="020B0604030504040204" pitchFamily="50" charset="-128"/>
                <a:ea typeface="Meiryo UI" panose="020B0604030504040204" pitchFamily="50" charset="-128"/>
              </a:rPr>
              <a:t>ページを参照）</a:t>
            </a:r>
          </a:p>
        </p:txBody>
      </p:sp>
      <p:sp>
        <p:nvSpPr>
          <p:cNvPr id="25" name="角丸四角形 13">
            <a:extLst>
              <a:ext uri="{FF2B5EF4-FFF2-40B4-BE49-F238E27FC236}">
                <a16:creationId xmlns:a16="http://schemas.microsoft.com/office/drawing/2014/main" id="{6E2F1A1D-389F-4E1F-BA31-8777F2C2C615}"/>
              </a:ext>
            </a:extLst>
          </p:cNvPr>
          <p:cNvSpPr/>
          <p:nvPr/>
        </p:nvSpPr>
        <p:spPr>
          <a:xfrm>
            <a:off x="3109914" y="2590799"/>
            <a:ext cx="1720214" cy="1459669"/>
          </a:xfrm>
          <a:prstGeom prst="roundRect">
            <a:avLst>
              <a:gd name="adj" fmla="val 1613"/>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27" name="吹き出し: 線 26">
            <a:extLst>
              <a:ext uri="{FF2B5EF4-FFF2-40B4-BE49-F238E27FC236}">
                <a16:creationId xmlns:a16="http://schemas.microsoft.com/office/drawing/2014/main" id="{F8027179-FA90-41D5-BDD6-70AFB5073640}"/>
              </a:ext>
            </a:extLst>
          </p:cNvPr>
          <p:cNvSpPr/>
          <p:nvPr/>
        </p:nvSpPr>
        <p:spPr>
          <a:xfrm>
            <a:off x="342900" y="811214"/>
            <a:ext cx="1581150" cy="1016280"/>
          </a:xfrm>
          <a:prstGeom prst="borderCallout1">
            <a:avLst>
              <a:gd name="adj1" fmla="val 101767"/>
              <a:gd name="adj2" fmla="val 17595"/>
              <a:gd name="adj3" fmla="val 175138"/>
              <a:gd name="adj4" fmla="val 110853"/>
            </a:avLst>
          </a:prstGeom>
          <a:solidFill>
            <a:schemeClr val="bg1"/>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dirty="0">
                <a:solidFill>
                  <a:srgbClr val="FFC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rgbClr val="FFC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所有地、借入地　</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及びその他の所在する</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①　都道府県名</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②　市町村名</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を記載してください。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角丸四角形 13">
            <a:extLst>
              <a:ext uri="{FF2B5EF4-FFF2-40B4-BE49-F238E27FC236}">
                <a16:creationId xmlns:a16="http://schemas.microsoft.com/office/drawing/2014/main" id="{B7F39AD9-97E1-45BB-B0F0-2928E79C123B}"/>
              </a:ext>
            </a:extLst>
          </p:cNvPr>
          <p:cNvSpPr/>
          <p:nvPr/>
        </p:nvSpPr>
        <p:spPr>
          <a:xfrm>
            <a:off x="1981200" y="2590800"/>
            <a:ext cx="904875" cy="1425484"/>
          </a:xfrm>
          <a:prstGeom prst="roundRect">
            <a:avLst>
              <a:gd name="adj" fmla="val 1613"/>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29" name="吹き出し: 線 28">
            <a:extLst>
              <a:ext uri="{FF2B5EF4-FFF2-40B4-BE49-F238E27FC236}">
                <a16:creationId xmlns:a16="http://schemas.microsoft.com/office/drawing/2014/main" id="{65693742-6CFE-4F80-83BD-45A6947FE83A}"/>
              </a:ext>
            </a:extLst>
          </p:cNvPr>
          <p:cNvSpPr/>
          <p:nvPr/>
        </p:nvSpPr>
        <p:spPr>
          <a:xfrm>
            <a:off x="4506388" y="4555725"/>
            <a:ext cx="1905000" cy="1092600"/>
          </a:xfrm>
          <a:prstGeom prst="borderCallout1">
            <a:avLst>
              <a:gd name="adj1" fmla="val -120"/>
              <a:gd name="adj2" fmla="val -318"/>
              <a:gd name="adj3" fmla="val -28795"/>
              <a:gd name="adj4" fmla="val -23182"/>
            </a:avLst>
          </a:prstGeom>
          <a:solidFill>
            <a:schemeClr val="bg1"/>
          </a:solid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ja-JP" altLang="en-US" sz="1100" dirty="0">
                <a:solidFill>
                  <a:schemeClr val="accent5"/>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「経営面積合計」欄には、</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ア　農用地の「所有地」欄、</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「借入地」欄、「その他」欄の</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面積及びイ　農業生産施設</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の「規模」の合計を記載して</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ください。</a:t>
            </a:r>
            <a:endParaRPr lang="en-US" altLang="ja-JP" sz="1100" dirty="0">
              <a:solidFill>
                <a:schemeClr val="tx1"/>
              </a:solidFill>
              <a:latin typeface="Meiryo UI" panose="020B0604030504040204" pitchFamily="50" charset="-128"/>
              <a:ea typeface="Meiryo UI" panose="020B0604030504040204" pitchFamily="50" charset="-128"/>
            </a:endParaRPr>
          </a:p>
          <a:p>
            <a:pPr algn="just"/>
            <a:endParaRPr lang="ja-JP" altLang="en-US" sz="1100" dirty="0">
              <a:solidFill>
                <a:schemeClr val="tx1"/>
              </a:solidFill>
              <a:latin typeface="Meiryo UI" panose="020B0604030504040204" pitchFamily="50" charset="-128"/>
              <a:ea typeface="Meiryo UI" panose="020B0604030504040204" pitchFamily="50" charset="-128"/>
            </a:endParaRPr>
          </a:p>
        </p:txBody>
      </p:sp>
      <p:sp>
        <p:nvSpPr>
          <p:cNvPr id="32" name="吹き出し: 線 31">
            <a:extLst>
              <a:ext uri="{FF2B5EF4-FFF2-40B4-BE49-F238E27FC236}">
                <a16:creationId xmlns:a16="http://schemas.microsoft.com/office/drawing/2014/main" id="{8BBAB880-EDE5-4F96-A4B3-429998B7DE6A}"/>
              </a:ext>
            </a:extLst>
          </p:cNvPr>
          <p:cNvSpPr/>
          <p:nvPr/>
        </p:nvSpPr>
        <p:spPr>
          <a:xfrm>
            <a:off x="342900" y="4573879"/>
            <a:ext cx="3810000" cy="2184109"/>
          </a:xfrm>
          <a:prstGeom prst="borderCallout1">
            <a:avLst>
              <a:gd name="adj1" fmla="val 1135"/>
              <a:gd name="adj2" fmla="val 1303"/>
              <a:gd name="adj3" fmla="val -30658"/>
              <a:gd name="adj4" fmla="val 25882"/>
            </a:avLst>
          </a:prstGeom>
          <a:solidFill>
            <a:schemeClr val="bg1"/>
          </a:solidFill>
          <a:ln w="2857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ja-JP" sz="1100" dirty="0">
                <a:solidFill>
                  <a:srgbClr val="92D05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rgbClr val="FFC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「その他」欄には、</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特定作業受託</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（作目別に、主な基幹作業</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（水稲にあっては耕起・代かき、田植え及び収穫・脱穀、麦及び</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大豆にあっては耕起・整地、播種及び収穫、その他の作目にあっ</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ては</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これらに準ずる農作業を受託することをいう。以下同じ。）</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を</a:t>
            </a:r>
            <a:br>
              <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受託する農地</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）申請者が当該農地に係る収穫物につい</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ての</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販売委託を引き受けることにより販売名義を有し、かつ、</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）当該販売委託を引き受けた農産物に係る販売収入の処</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分権を有するものに限る。））</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の面積のみを記載</a:t>
            </a:r>
            <a:r>
              <a:rPr lang="ja-JP" altLang="en-US" sz="1100" dirty="0">
                <a:solidFill>
                  <a:srgbClr val="FF0000"/>
                </a:solidFill>
                <a:latin typeface="Meiryo UI" panose="020B0604030504040204" pitchFamily="50" charset="-128"/>
                <a:ea typeface="Meiryo UI" panose="020B0604030504040204" pitchFamily="50" charset="-128"/>
              </a:rPr>
              <a:t>してください</a:t>
            </a:r>
            <a:r>
              <a:rPr lang="ja-JP" altLang="en-US" sz="1100" dirty="0">
                <a:solidFill>
                  <a:schemeClr val="tx1"/>
                </a:solidFill>
                <a:latin typeface="Meiryo UI" panose="020B0604030504040204" pitchFamily="50" charset="-128"/>
                <a:ea typeface="Meiryo UI" panose="020B0604030504040204" pitchFamily="50" charset="-128"/>
              </a:rPr>
              <a:t>。</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なお、特定作業受託については、</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申請先を明らかにする上で</a:t>
            </a:r>
            <a:br>
              <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必要な際には、</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所有地・借入地と同様にその</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所在地を記載</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　</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て</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ください。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角丸四角形 13">
            <a:extLst>
              <a:ext uri="{FF2B5EF4-FFF2-40B4-BE49-F238E27FC236}">
                <a16:creationId xmlns:a16="http://schemas.microsoft.com/office/drawing/2014/main" id="{E428B6DE-027F-4514-81D6-3D9EED7FC5BE}"/>
              </a:ext>
            </a:extLst>
          </p:cNvPr>
          <p:cNvSpPr/>
          <p:nvPr/>
        </p:nvSpPr>
        <p:spPr>
          <a:xfrm>
            <a:off x="1332548" y="3724274"/>
            <a:ext cx="3458527" cy="314325"/>
          </a:xfrm>
          <a:prstGeom prst="roundRect">
            <a:avLst>
              <a:gd name="adj" fmla="val 1613"/>
            </a:avLst>
          </a:prstGeom>
          <a:no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34" name="角丸四角形 13">
            <a:extLst>
              <a:ext uri="{FF2B5EF4-FFF2-40B4-BE49-F238E27FC236}">
                <a16:creationId xmlns:a16="http://schemas.microsoft.com/office/drawing/2014/main" id="{848D9CA1-EDAA-4593-8831-FF23DDA6B149}"/>
              </a:ext>
            </a:extLst>
          </p:cNvPr>
          <p:cNvSpPr/>
          <p:nvPr/>
        </p:nvSpPr>
        <p:spPr>
          <a:xfrm>
            <a:off x="1333499" y="4076700"/>
            <a:ext cx="7211487" cy="164387"/>
          </a:xfrm>
          <a:prstGeom prst="roundRect">
            <a:avLst>
              <a:gd name="adj" fmla="val 1613"/>
            </a:avLst>
          </a:prstGeom>
          <a:no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dirty="0"/>
          </a:p>
        </p:txBody>
      </p:sp>
      <p:sp>
        <p:nvSpPr>
          <p:cNvPr id="40" name="吹き出し: 線 39">
            <a:extLst>
              <a:ext uri="{FF2B5EF4-FFF2-40B4-BE49-F238E27FC236}">
                <a16:creationId xmlns:a16="http://schemas.microsoft.com/office/drawing/2014/main" id="{CC0CC515-4C4B-4CE3-BB57-E1641AF2BBA4}"/>
              </a:ext>
            </a:extLst>
          </p:cNvPr>
          <p:cNvSpPr/>
          <p:nvPr/>
        </p:nvSpPr>
        <p:spPr>
          <a:xfrm>
            <a:off x="6853767" y="4546167"/>
            <a:ext cx="1775883" cy="1494813"/>
          </a:xfrm>
          <a:prstGeom prst="borderCallout1">
            <a:avLst>
              <a:gd name="adj1" fmla="val -6"/>
              <a:gd name="adj2" fmla="val -693"/>
              <a:gd name="adj3" fmla="val -34652"/>
              <a:gd name="adj4" fmla="val -5981"/>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ja-JP" altLang="en-US" sz="1100" dirty="0">
                <a:solidFill>
                  <a:srgbClr val="00B0F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生産施設に関する</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chemeClr val="tx1"/>
                </a:solidFill>
                <a:latin typeface="Meiryo UI" panose="020B0604030504040204" pitchFamily="50" charset="-128"/>
                <a:ea typeface="Meiryo UI" panose="020B0604030504040204" pitchFamily="50" charset="-128"/>
              </a:rPr>
              <a:t>　①　現状の規模</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chemeClr val="tx1"/>
                </a:solidFill>
                <a:latin typeface="Meiryo UI" panose="020B0604030504040204" pitchFamily="50" charset="-128"/>
                <a:ea typeface="Meiryo UI" panose="020B0604030504040204" pitchFamily="50" charset="-128"/>
              </a:rPr>
              <a:t>　②　目標の規模</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chemeClr val="tx1"/>
                </a:solidFill>
                <a:latin typeface="Meiryo UI" panose="020B0604030504040204" pitchFamily="50" charset="-128"/>
                <a:ea typeface="Meiryo UI" panose="020B0604030504040204" pitchFamily="50" charset="-128"/>
              </a:rPr>
              <a:t>　　を記載してください。</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rgbClr val="00B0F0"/>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面積の</a:t>
            </a:r>
            <a:r>
              <a:rPr lang="ja-JP" altLang="en-US" sz="1100" dirty="0">
                <a:solidFill>
                  <a:srgbClr val="FF0000"/>
                </a:solidFill>
                <a:latin typeface="Meiryo UI" panose="020B0604030504040204" pitchFamily="50" charset="-128"/>
                <a:ea typeface="Meiryo UI" panose="020B0604030504040204" pitchFamily="50" charset="-128"/>
              </a:rPr>
              <a:t>単位は㎡</a:t>
            </a:r>
            <a:br>
              <a:rPr lang="en-US" altLang="ja-JP" sz="1100" dirty="0">
                <a:solidFill>
                  <a:srgbClr val="FF0000"/>
                </a:solidFill>
                <a:latin typeface="Meiryo UI" panose="020B0604030504040204" pitchFamily="50" charset="-128"/>
                <a:ea typeface="Meiryo UI" panose="020B0604030504040204" pitchFamily="50" charset="-128"/>
              </a:rPr>
            </a:br>
            <a:r>
              <a:rPr lang="ja-JP" altLang="en-US" sz="1100" dirty="0">
                <a:solidFill>
                  <a:srgbClr val="FF0000"/>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となっていますので注意</a:t>
            </a:r>
            <a:br>
              <a:rPr lang="en-US" altLang="ja-JP" sz="1100" dirty="0">
                <a:solidFill>
                  <a:schemeClr val="tx1"/>
                </a:solidFill>
                <a:latin typeface="Meiryo UI" panose="020B0604030504040204" pitchFamily="50" charset="-128"/>
                <a:ea typeface="Meiryo UI" panose="020B0604030504040204" pitchFamily="50" charset="-128"/>
              </a:rPr>
            </a:br>
            <a:r>
              <a:rPr lang="en-US" altLang="ja-JP" sz="1100" dirty="0">
                <a:solidFill>
                  <a:schemeClr val="tx1"/>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してください。（単位の</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参考は</a:t>
            </a:r>
            <a:r>
              <a:rPr lang="en-US" altLang="ja-JP" sz="1100" dirty="0">
                <a:solidFill>
                  <a:schemeClr val="tx1"/>
                </a:solidFill>
                <a:latin typeface="Meiryo UI" panose="020B0604030504040204" pitchFamily="50" charset="-128"/>
                <a:ea typeface="Meiryo UI" panose="020B0604030504040204" pitchFamily="50" charset="-128"/>
              </a:rPr>
              <a:t>3</a:t>
            </a:r>
            <a:r>
              <a:rPr lang="ja-JP" altLang="en-US" sz="1100" dirty="0">
                <a:solidFill>
                  <a:schemeClr val="tx1"/>
                </a:solidFill>
                <a:latin typeface="Meiryo UI" panose="020B0604030504040204" pitchFamily="50" charset="-128"/>
                <a:ea typeface="Meiryo UI" panose="020B0604030504040204" pitchFamily="50" charset="-128"/>
              </a:rPr>
              <a:t>ページを参照）</a:t>
            </a:r>
          </a:p>
        </p:txBody>
      </p:sp>
      <p:sp>
        <p:nvSpPr>
          <p:cNvPr id="41" name="角丸四角形 13">
            <a:extLst>
              <a:ext uri="{FF2B5EF4-FFF2-40B4-BE49-F238E27FC236}">
                <a16:creationId xmlns:a16="http://schemas.microsoft.com/office/drawing/2014/main" id="{C55F6D66-29A2-4EFE-AD00-30D77D24B449}"/>
              </a:ext>
            </a:extLst>
          </p:cNvPr>
          <p:cNvSpPr/>
          <p:nvPr/>
        </p:nvSpPr>
        <p:spPr>
          <a:xfrm>
            <a:off x="6696074" y="2578929"/>
            <a:ext cx="1848913" cy="1469195"/>
          </a:xfrm>
          <a:prstGeom prst="roundRect">
            <a:avLst>
              <a:gd name="adj" fmla="val 1613"/>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42" name="角丸四角形 13">
            <a:extLst>
              <a:ext uri="{FF2B5EF4-FFF2-40B4-BE49-F238E27FC236}">
                <a16:creationId xmlns:a16="http://schemas.microsoft.com/office/drawing/2014/main" id="{B5F5DBCC-32E1-40C1-BD1E-D438419AD5F6}"/>
              </a:ext>
            </a:extLst>
          </p:cNvPr>
          <p:cNvSpPr/>
          <p:nvPr/>
        </p:nvSpPr>
        <p:spPr>
          <a:xfrm>
            <a:off x="5772043" y="2578930"/>
            <a:ext cx="885931" cy="1459670"/>
          </a:xfrm>
          <a:prstGeom prst="roundRect">
            <a:avLst>
              <a:gd name="adj" fmla="val 1613"/>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43" name="吹き出し: 線 42">
            <a:extLst>
              <a:ext uri="{FF2B5EF4-FFF2-40B4-BE49-F238E27FC236}">
                <a16:creationId xmlns:a16="http://schemas.microsoft.com/office/drawing/2014/main" id="{BCDA0AD8-02CE-4A7B-8E4B-0F40BEAA54A3}"/>
              </a:ext>
            </a:extLst>
          </p:cNvPr>
          <p:cNvSpPr/>
          <p:nvPr/>
        </p:nvSpPr>
        <p:spPr>
          <a:xfrm>
            <a:off x="5238169" y="653867"/>
            <a:ext cx="1905000" cy="1172144"/>
          </a:xfrm>
          <a:prstGeom prst="borderCallout1">
            <a:avLst>
              <a:gd name="adj1" fmla="val 101304"/>
              <a:gd name="adj2" fmla="val 807"/>
              <a:gd name="adj3" fmla="val 162315"/>
              <a:gd name="adj4" fmla="val -15182"/>
            </a:avLst>
          </a:prstGeom>
          <a:ln w="28575">
            <a:solidFill>
              <a:srgbClr val="7030A0"/>
            </a:solidFill>
          </a:ln>
        </p:spPr>
        <p:style>
          <a:lnRef idx="2">
            <a:schemeClr val="accent2"/>
          </a:lnRef>
          <a:fillRef idx="1">
            <a:schemeClr val="lt1"/>
          </a:fillRef>
          <a:effectRef idx="0">
            <a:schemeClr val="accent2"/>
          </a:effectRef>
          <a:fontRef idx="minor">
            <a:schemeClr val="dk1"/>
          </a:fontRef>
        </p:style>
        <p:txBody>
          <a:bodyPr rtlCol="0" anchor="ctr"/>
          <a:lstStyle/>
          <a:p>
            <a:pPr algn="just"/>
            <a:r>
              <a:rPr lang="en-US" altLang="ja-JP" sz="1100" dirty="0">
                <a:solidFill>
                  <a:srgbClr val="7030A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rgbClr val="FFC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「農業用生産施設」欄には、</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畜舎、蚕室、温室その他これ</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らに類する</a:t>
            </a:r>
            <a:r>
              <a:rPr lang="ja-JP" altLang="en-US" sz="1100" dirty="0">
                <a:solidFill>
                  <a:srgbClr val="FF0000"/>
                </a:solidFill>
                <a:latin typeface="Meiryo UI" panose="020B0604030504040204" pitchFamily="50" charset="-128"/>
                <a:ea typeface="Meiryo UI" panose="020B0604030504040204" pitchFamily="50" charset="-128"/>
              </a:rPr>
              <a:t>農畜産物の生産</a:t>
            </a:r>
            <a:br>
              <a:rPr lang="en-US" altLang="ja-JP" sz="1100" dirty="0">
                <a:solidFill>
                  <a:srgbClr val="FF0000"/>
                </a:solidFill>
                <a:latin typeface="Meiryo UI" panose="020B0604030504040204" pitchFamily="50" charset="-128"/>
                <a:ea typeface="Meiryo UI" panose="020B0604030504040204" pitchFamily="50" charset="-128"/>
              </a:rPr>
            </a:br>
            <a:r>
              <a:rPr lang="ja-JP" altLang="en-US" sz="1100" dirty="0">
                <a:solidFill>
                  <a:srgbClr val="FF0000"/>
                </a:solidFill>
                <a:latin typeface="Meiryo UI" panose="020B0604030504040204" pitchFamily="50" charset="-128"/>
                <a:ea typeface="Meiryo UI" panose="020B0604030504040204" pitchFamily="50" charset="-128"/>
              </a:rPr>
              <a:t>　の用に供する施設</a:t>
            </a:r>
            <a:r>
              <a:rPr lang="ja-JP" altLang="en-US" sz="1100" dirty="0">
                <a:solidFill>
                  <a:schemeClr val="tx1"/>
                </a:solidFill>
                <a:latin typeface="Meiryo UI" panose="020B0604030504040204" pitchFamily="50" charset="-128"/>
                <a:ea typeface="Meiryo UI" panose="020B0604030504040204" pitchFamily="50" charset="-128"/>
              </a:rPr>
              <a:t>を記載して</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ください。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角丸四角形 13">
            <a:extLst>
              <a:ext uri="{FF2B5EF4-FFF2-40B4-BE49-F238E27FC236}">
                <a16:creationId xmlns:a16="http://schemas.microsoft.com/office/drawing/2014/main" id="{9A32B2A8-1D73-4BDA-A2BA-324E251CD0AA}"/>
              </a:ext>
            </a:extLst>
          </p:cNvPr>
          <p:cNvSpPr/>
          <p:nvPr/>
        </p:nvSpPr>
        <p:spPr>
          <a:xfrm>
            <a:off x="4868822" y="2588455"/>
            <a:ext cx="865228" cy="1459670"/>
          </a:xfrm>
          <a:prstGeom prst="roundRect">
            <a:avLst>
              <a:gd name="adj" fmla="val 1613"/>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45" name="吹き出し: 線 44">
            <a:extLst>
              <a:ext uri="{FF2B5EF4-FFF2-40B4-BE49-F238E27FC236}">
                <a16:creationId xmlns:a16="http://schemas.microsoft.com/office/drawing/2014/main" id="{63D673DF-AF92-453A-8BB7-F2E6BDBCF635}"/>
              </a:ext>
            </a:extLst>
          </p:cNvPr>
          <p:cNvSpPr/>
          <p:nvPr/>
        </p:nvSpPr>
        <p:spPr>
          <a:xfrm>
            <a:off x="7442402" y="936914"/>
            <a:ext cx="1904999" cy="871382"/>
          </a:xfrm>
          <a:prstGeom prst="borderCallout1">
            <a:avLst>
              <a:gd name="adj1" fmla="val 98597"/>
              <a:gd name="adj2" fmla="val -693"/>
              <a:gd name="adj3" fmla="val 184345"/>
              <a:gd name="adj4" fmla="val -78603"/>
            </a:avLst>
          </a:prstGeom>
          <a:solidFill>
            <a:schemeClr val="bg1"/>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ja-JP" sz="1100" dirty="0">
                <a:solidFill>
                  <a:srgbClr val="FFC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rgbClr val="FFC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農業生産施設の</a:t>
            </a:r>
            <a:r>
              <a:rPr lang="ja-JP" altLang="en-US" sz="1100" dirty="0">
                <a:solidFill>
                  <a:schemeClr val="tx1"/>
                </a:solidFill>
                <a:latin typeface="Meiryo UI" panose="020B0604030504040204" pitchFamily="50" charset="-128"/>
                <a:ea typeface="Meiryo UI" panose="020B0604030504040204" pitchFamily="50" charset="-128"/>
              </a:rPr>
              <a:t>所在する</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chemeClr val="tx1"/>
                </a:solidFill>
                <a:latin typeface="Meiryo UI" panose="020B0604030504040204" pitchFamily="50" charset="-128"/>
                <a:ea typeface="Meiryo UI" panose="020B0604030504040204" pitchFamily="50" charset="-128"/>
              </a:rPr>
              <a:t>　①　都道府県名</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chemeClr val="tx1"/>
                </a:solidFill>
                <a:latin typeface="Meiryo UI" panose="020B0604030504040204" pitchFamily="50" charset="-128"/>
                <a:ea typeface="Meiryo UI" panose="020B0604030504040204" pitchFamily="50" charset="-128"/>
              </a:rPr>
              <a:t>　②　市町村名</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chemeClr val="tx1"/>
                </a:solidFill>
                <a:latin typeface="Meiryo UI" panose="020B0604030504040204" pitchFamily="50" charset="-128"/>
                <a:ea typeface="Meiryo UI" panose="020B0604030504040204" pitchFamily="50" charset="-128"/>
              </a:rPr>
              <a:t>　を記載してください。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吹き出し: 線 18">
            <a:extLst>
              <a:ext uri="{FF2B5EF4-FFF2-40B4-BE49-F238E27FC236}">
                <a16:creationId xmlns:a16="http://schemas.microsoft.com/office/drawing/2014/main" id="{2700A17C-A408-44D9-9BED-0529897D3CBF}"/>
              </a:ext>
            </a:extLst>
          </p:cNvPr>
          <p:cNvSpPr/>
          <p:nvPr/>
        </p:nvSpPr>
        <p:spPr>
          <a:xfrm>
            <a:off x="2114549" y="811214"/>
            <a:ext cx="995365" cy="1016279"/>
          </a:xfrm>
          <a:prstGeom prst="borderCallout1">
            <a:avLst>
              <a:gd name="adj1" fmla="val 99893"/>
              <a:gd name="adj2" fmla="val 18694"/>
              <a:gd name="adj3" fmla="val 174802"/>
              <a:gd name="adj4" fmla="val 97071"/>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dirty="0">
                <a:solidFill>
                  <a:schemeClr val="accent2"/>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地目は</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現況の地目</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を記載してく</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角丸四角形 13">
            <a:extLst>
              <a:ext uri="{FF2B5EF4-FFF2-40B4-BE49-F238E27FC236}">
                <a16:creationId xmlns:a16="http://schemas.microsoft.com/office/drawing/2014/main" id="{0861722E-71EF-4C3F-A83B-8BC8B672DA35}"/>
              </a:ext>
            </a:extLst>
          </p:cNvPr>
          <p:cNvSpPr/>
          <p:nvPr/>
        </p:nvSpPr>
        <p:spPr>
          <a:xfrm>
            <a:off x="2914650" y="2600325"/>
            <a:ext cx="156211" cy="1425484"/>
          </a:xfrm>
          <a:prstGeom prst="roundRect">
            <a:avLst>
              <a:gd name="adj" fmla="val 1613"/>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Tree>
    <p:extLst>
      <p:ext uri="{BB962C8B-B14F-4D97-AF65-F5344CB8AC3E}">
        <p14:creationId xmlns:p14="http://schemas.microsoft.com/office/powerpoint/2010/main" val="1617567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図 12">
            <a:extLst>
              <a:ext uri="{FF2B5EF4-FFF2-40B4-BE49-F238E27FC236}">
                <a16:creationId xmlns:a16="http://schemas.microsoft.com/office/drawing/2014/main" id="{4B88C658-BABD-4C92-92D5-F58301D5A648}"/>
              </a:ext>
            </a:extLst>
          </p:cNvPr>
          <p:cNvPicPr>
            <a:picLocks noChangeAspect="1"/>
          </p:cNvPicPr>
          <p:nvPr/>
        </p:nvPicPr>
        <p:blipFill>
          <a:blip r:embed="rId3"/>
          <a:stretch>
            <a:fillRect/>
          </a:stretch>
        </p:blipFill>
        <p:spPr>
          <a:xfrm>
            <a:off x="1194285" y="2788941"/>
            <a:ext cx="7540140" cy="1417674"/>
          </a:xfrm>
          <a:prstGeom prst="rect">
            <a:avLst/>
          </a:prstGeom>
        </p:spPr>
      </p:pic>
      <p:sp>
        <p:nvSpPr>
          <p:cNvPr id="26" name="円/楕円 11">
            <a:extLst>
              <a:ext uri="{FF2B5EF4-FFF2-40B4-BE49-F238E27FC236}">
                <a16:creationId xmlns:a16="http://schemas.microsoft.com/office/drawing/2014/main" id="{7375C307-9A32-46CB-B115-EC5F9D074D46}"/>
              </a:ext>
            </a:extLst>
          </p:cNvPr>
          <p:cNvSpPr/>
          <p:nvPr/>
        </p:nvSpPr>
        <p:spPr>
          <a:xfrm>
            <a:off x="9467850" y="6443663"/>
            <a:ext cx="304800" cy="314325"/>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５</a:t>
            </a:r>
          </a:p>
        </p:txBody>
      </p:sp>
      <p:pic>
        <p:nvPicPr>
          <p:cNvPr id="5" name="図 4">
            <a:extLst>
              <a:ext uri="{FF2B5EF4-FFF2-40B4-BE49-F238E27FC236}">
                <a16:creationId xmlns:a16="http://schemas.microsoft.com/office/drawing/2014/main" id="{E508E433-8619-4184-AC64-10BAE9D4AE00}"/>
              </a:ext>
            </a:extLst>
          </p:cNvPr>
          <p:cNvPicPr>
            <a:picLocks noChangeAspect="1"/>
          </p:cNvPicPr>
          <p:nvPr/>
        </p:nvPicPr>
        <p:blipFill>
          <a:blip r:embed="rId4"/>
          <a:stretch>
            <a:fillRect/>
          </a:stretch>
        </p:blipFill>
        <p:spPr>
          <a:xfrm>
            <a:off x="1370648" y="3039805"/>
            <a:ext cx="7212440" cy="866250"/>
          </a:xfrm>
          <a:prstGeom prst="rect">
            <a:avLst/>
          </a:prstGeom>
        </p:spPr>
      </p:pic>
      <p:sp>
        <p:nvSpPr>
          <p:cNvPr id="46" name="角丸四角形 13">
            <a:extLst>
              <a:ext uri="{FF2B5EF4-FFF2-40B4-BE49-F238E27FC236}">
                <a16:creationId xmlns:a16="http://schemas.microsoft.com/office/drawing/2014/main" id="{435473F4-3F08-4C88-A101-97C9BA2990AF}"/>
              </a:ext>
            </a:extLst>
          </p:cNvPr>
          <p:cNvSpPr/>
          <p:nvPr/>
        </p:nvSpPr>
        <p:spPr>
          <a:xfrm>
            <a:off x="1370648" y="3042229"/>
            <a:ext cx="3491753" cy="845332"/>
          </a:xfrm>
          <a:prstGeom prst="roundRect">
            <a:avLst>
              <a:gd name="adj" fmla="val 1613"/>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47" name="吹き出し: 線 46">
            <a:extLst>
              <a:ext uri="{FF2B5EF4-FFF2-40B4-BE49-F238E27FC236}">
                <a16:creationId xmlns:a16="http://schemas.microsoft.com/office/drawing/2014/main" id="{CB001AB1-1248-4401-BE2A-4B5F36EE5099}"/>
              </a:ext>
            </a:extLst>
          </p:cNvPr>
          <p:cNvSpPr/>
          <p:nvPr/>
        </p:nvSpPr>
        <p:spPr>
          <a:xfrm>
            <a:off x="976233" y="104931"/>
            <a:ext cx="7262892" cy="2503781"/>
          </a:xfrm>
          <a:prstGeom prst="borderCallout1">
            <a:avLst>
              <a:gd name="adj1" fmla="val 116242"/>
              <a:gd name="adj2" fmla="val 7779"/>
              <a:gd name="adj3" fmla="val 99218"/>
              <a:gd name="adj4" fmla="val 2715"/>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solidFill>
                  <a:srgbClr val="00B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「生産方式の合理化に関する現状と目標・措置」欄には、農用地</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の利用条件</a:t>
            </a:r>
            <a:r>
              <a:rPr lang="ja-JP" altLang="ja-JP" sz="1100" dirty="0">
                <a:solidFill>
                  <a:schemeClr val="tx1"/>
                </a:solidFill>
                <a:latin typeface="Meiryo UI" panose="020B0604030504040204" pitchFamily="50" charset="-128"/>
                <a:ea typeface="Meiryo UI" panose="020B0604030504040204" pitchFamily="50" charset="-128"/>
              </a:rPr>
              <a:t>（ほ場の区画の大きさ、団地化）、作目・部門別合理</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lang="ja-JP" altLang="ja-JP" sz="1100" dirty="0">
                <a:solidFill>
                  <a:schemeClr val="tx1"/>
                </a:solidFill>
                <a:latin typeface="Meiryo UI" panose="020B0604030504040204" pitchFamily="50" charset="-128"/>
                <a:ea typeface="Meiryo UI" panose="020B0604030504040204" pitchFamily="50" charset="-128"/>
              </a:rPr>
              <a:t>化の方向その他の生産方式の合理化について、現状、目標及びその</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lang="ja-JP" altLang="ja-JP" sz="1100" dirty="0">
                <a:solidFill>
                  <a:schemeClr val="tx1"/>
                </a:solidFill>
                <a:latin typeface="Meiryo UI" panose="020B0604030504040204" pitchFamily="50" charset="-128"/>
                <a:ea typeface="Meiryo UI" panose="020B0604030504040204" pitchFamily="50" charset="-128"/>
              </a:rPr>
              <a:t>達成のための措置を記載</a:t>
            </a:r>
            <a:r>
              <a:rPr lang="ja-JP" altLang="en-US" sz="1100" dirty="0">
                <a:solidFill>
                  <a:schemeClr val="tx1"/>
                </a:solidFill>
                <a:latin typeface="Meiryo UI" panose="020B0604030504040204" pitchFamily="50" charset="-128"/>
                <a:ea typeface="Meiryo UI" panose="020B0604030504040204" pitchFamily="50" charset="-128"/>
              </a:rPr>
              <a:t>して下さい。（複数記載可）</a:t>
            </a:r>
            <a:endParaRPr lang="en-US" altLang="ja-JP" sz="1100" dirty="0">
              <a:solidFill>
                <a:schemeClr val="tx1"/>
              </a:solidFill>
              <a:latin typeface="Meiryo UI" panose="020B0604030504040204" pitchFamily="50" charset="-128"/>
              <a:ea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rgbClr val="00B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作目・部門別に合理化の方向について、</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例示を参考に</a:t>
            </a:r>
          </a:p>
          <a:p>
            <a:r>
              <a:rPr lang="ja-JP" altLang="en-US" sz="1100" dirty="0">
                <a:solidFill>
                  <a:schemeClr val="tx1"/>
                </a:solidFill>
                <a:latin typeface="Meiryo UI" panose="020B0604030504040204" pitchFamily="50" charset="-128"/>
                <a:ea typeface="Meiryo UI" panose="020B0604030504040204" pitchFamily="50" charset="-128"/>
              </a:rPr>
              <a:t>　①　現状</a:t>
            </a:r>
          </a:p>
          <a:p>
            <a:r>
              <a:rPr lang="ja-JP" altLang="en-US" sz="1100" dirty="0">
                <a:solidFill>
                  <a:schemeClr val="tx1"/>
                </a:solidFill>
                <a:latin typeface="Meiryo UI" panose="020B0604030504040204" pitchFamily="50" charset="-128"/>
                <a:ea typeface="Meiryo UI" panose="020B0604030504040204" pitchFamily="50" charset="-128"/>
              </a:rPr>
              <a:t>　②　目標</a:t>
            </a:r>
          </a:p>
          <a:p>
            <a:r>
              <a:rPr lang="ja-JP" altLang="en-US" sz="1100" dirty="0">
                <a:solidFill>
                  <a:schemeClr val="tx1"/>
                </a:solidFill>
                <a:latin typeface="Meiryo UI" panose="020B0604030504040204" pitchFamily="50" charset="-128"/>
                <a:ea typeface="Meiryo UI" panose="020B0604030504040204" pitchFamily="50" charset="-128"/>
              </a:rPr>
              <a:t>　③　その掲げた目標を達成するための具体的な方策</a:t>
            </a:r>
          </a:p>
          <a:p>
            <a:r>
              <a:rPr lang="ja-JP" altLang="en-US" sz="1100" dirty="0">
                <a:solidFill>
                  <a:schemeClr val="tx1"/>
                </a:solidFill>
                <a:latin typeface="Meiryo UI" panose="020B0604030504040204" pitchFamily="50" charset="-128"/>
                <a:ea typeface="Meiryo UI" panose="020B0604030504040204" pitchFamily="50" charset="-128"/>
              </a:rPr>
              <a:t>　を記載して下さい。</a:t>
            </a:r>
            <a:endParaRPr lang="en-US" altLang="ja-JP" sz="1100" dirty="0">
              <a:solidFill>
                <a:schemeClr val="tx1"/>
              </a:solidFill>
              <a:latin typeface="Meiryo UI" panose="020B0604030504040204" pitchFamily="50" charset="-128"/>
              <a:ea typeface="Meiryo UI" panose="020B0604030504040204" pitchFamily="50" charset="-128"/>
            </a:endParaRPr>
          </a:p>
          <a:p>
            <a:pPr marL="92075" indent="176213"/>
            <a:r>
              <a:rPr lang="ja-JP" altLang="en-US" sz="1100" dirty="0">
                <a:solidFill>
                  <a:schemeClr val="tx1"/>
                </a:solidFill>
                <a:latin typeface="Meiryo UI" panose="020B0604030504040204" pitchFamily="50" charset="-128"/>
                <a:ea typeface="Meiryo UI" panose="020B0604030504040204" pitchFamily="50" charset="-128"/>
              </a:rPr>
              <a:t>なお、目標を達成するために農業用機械等を取得する</a:t>
            </a:r>
          </a:p>
          <a:p>
            <a:pPr marL="92075"/>
            <a:r>
              <a:rPr lang="ja-JP" altLang="en-US" sz="1100" dirty="0">
                <a:solidFill>
                  <a:schemeClr val="tx1"/>
                </a:solidFill>
                <a:latin typeface="Meiryo UI" panose="020B0604030504040204" pitchFamily="50" charset="-128"/>
                <a:ea typeface="Meiryo UI" panose="020B0604030504040204" pitchFamily="50" charset="-128"/>
              </a:rPr>
              <a:t>場合は、別紙に取得する予定の資産を記載してください。</a:t>
            </a:r>
          </a:p>
          <a:p>
            <a:endParaRPr lang="ja-JP" altLang="en-US" sz="1100" dirty="0">
              <a:solidFill>
                <a:schemeClr val="tx1"/>
              </a:solidFill>
              <a:latin typeface="Meiryo UI" panose="020B0604030504040204" pitchFamily="50" charset="-128"/>
              <a:ea typeface="Meiryo UI" panose="020B0604030504040204" pitchFamily="50" charset="-128"/>
            </a:endParaRPr>
          </a:p>
        </p:txBody>
      </p:sp>
      <p:sp>
        <p:nvSpPr>
          <p:cNvPr id="48" name="正方形/長方形 47">
            <a:extLst>
              <a:ext uri="{FF2B5EF4-FFF2-40B4-BE49-F238E27FC236}">
                <a16:creationId xmlns:a16="http://schemas.microsoft.com/office/drawing/2014/main" id="{BC75F605-2574-4F21-B3F6-2C58BA10B8B5}"/>
              </a:ext>
            </a:extLst>
          </p:cNvPr>
          <p:cNvSpPr/>
          <p:nvPr/>
        </p:nvSpPr>
        <p:spPr>
          <a:xfrm>
            <a:off x="5236736" y="414337"/>
            <a:ext cx="2627311" cy="1744385"/>
          </a:xfrm>
          <a:prstGeom prst="rect">
            <a:avLst/>
          </a:prstGeom>
          <a:solidFill>
            <a:schemeClr val="accent6">
              <a:lumMod val="20000"/>
              <a:lumOff val="80000"/>
            </a:schemeClr>
          </a:solid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作目・部門別合理化の方向の例示</a:t>
            </a:r>
            <a:r>
              <a:rPr kumimoji="1" lang="en-US" altLang="ja-JP" sz="1050" dirty="0">
                <a:solidFill>
                  <a:schemeClr val="tx1"/>
                </a:solidFill>
                <a:latin typeface="Meiryo UI" panose="020B0604030504040204" pitchFamily="50" charset="-128"/>
                <a:ea typeface="Meiryo UI" panose="020B0604030504040204" pitchFamily="50" charset="-128"/>
              </a:rPr>
              <a:t>】</a:t>
            </a:r>
          </a:p>
          <a:p>
            <a:r>
              <a:rPr lang="ja-JP" altLang="en-US" sz="1050" dirty="0">
                <a:solidFill>
                  <a:schemeClr val="tx1"/>
                </a:solidFill>
                <a:latin typeface="Meiryo UI" panose="020B0604030504040204" pitchFamily="50" charset="-128"/>
                <a:ea typeface="Meiryo UI" panose="020B0604030504040204" pitchFamily="50" charset="-128"/>
              </a:rPr>
              <a:t>○農地の集積・集約化</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○農業生産工程管理（ＧＡＰ）の導入</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○生産の効率化・高度化スマート農業の推進</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○栽培・飼養に係る新技術の導入</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○自給飼料の生産・利用の拡大</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○持続性の高い農業生産方式</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○省エネ技術を利用した生産管理の推進</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○有機農業の推進</a:t>
            </a:r>
            <a:endParaRPr lang="en-US" altLang="ja-JP" sz="1050" dirty="0">
              <a:solidFill>
                <a:schemeClr val="tx1"/>
              </a:solidFill>
              <a:latin typeface="Meiryo UI" panose="020B0604030504040204" pitchFamily="50" charset="-128"/>
              <a:ea typeface="Meiryo UI" panose="020B0604030504040204" pitchFamily="50" charset="-128"/>
            </a:endParaRPr>
          </a:p>
          <a:p>
            <a:r>
              <a:rPr kumimoji="1" lang="ja-JP" altLang="en-US" sz="1050" dirty="0">
                <a:solidFill>
                  <a:schemeClr val="tx1"/>
                </a:solidFill>
                <a:latin typeface="Meiryo UI" panose="020B0604030504040204" pitchFamily="50" charset="-128"/>
                <a:ea typeface="Meiryo UI" panose="020B0604030504040204" pitchFamily="50" charset="-128"/>
              </a:rPr>
              <a:t>○その他合理化の方向</a:t>
            </a:r>
          </a:p>
        </p:txBody>
      </p:sp>
      <p:sp>
        <p:nvSpPr>
          <p:cNvPr id="30" name="角丸四角形 13">
            <a:extLst>
              <a:ext uri="{FF2B5EF4-FFF2-40B4-BE49-F238E27FC236}">
                <a16:creationId xmlns:a16="http://schemas.microsoft.com/office/drawing/2014/main" id="{4ACA8F6F-13C6-46D4-8187-EAD3EABB5049}"/>
              </a:ext>
            </a:extLst>
          </p:cNvPr>
          <p:cNvSpPr/>
          <p:nvPr/>
        </p:nvSpPr>
        <p:spPr>
          <a:xfrm>
            <a:off x="4905375" y="3039805"/>
            <a:ext cx="3662363" cy="847757"/>
          </a:xfrm>
          <a:prstGeom prst="roundRect">
            <a:avLst>
              <a:gd name="adj" fmla="val 1613"/>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31" name="吹き出し: 線 30">
            <a:extLst>
              <a:ext uri="{FF2B5EF4-FFF2-40B4-BE49-F238E27FC236}">
                <a16:creationId xmlns:a16="http://schemas.microsoft.com/office/drawing/2014/main" id="{EFCF99FB-1924-464D-8AE2-B5D7F47130CF}"/>
              </a:ext>
            </a:extLst>
          </p:cNvPr>
          <p:cNvSpPr/>
          <p:nvPr/>
        </p:nvSpPr>
        <p:spPr>
          <a:xfrm>
            <a:off x="292377" y="4426612"/>
            <a:ext cx="9175473" cy="2221838"/>
          </a:xfrm>
          <a:prstGeom prst="borderCallout1">
            <a:avLst>
              <a:gd name="adj1" fmla="val -846"/>
              <a:gd name="adj2" fmla="val 5080"/>
              <a:gd name="adj3" fmla="val -23924"/>
              <a:gd name="adj4" fmla="val 55136"/>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solidFill>
                  <a:schemeClr val="accent2"/>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「経営管理の合理化に関する現状と目標・措置」欄には、</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簿記記帳等の会計処理、経営内役割分担、経営の法人</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化等について、現状、目標及びその達成のための措置を記</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載化等について記載してください。（複数記載可）</a:t>
            </a:r>
            <a:endParaRPr lang="en-US" altLang="ja-JP" sz="1100" dirty="0">
              <a:solidFill>
                <a:schemeClr val="tx1"/>
              </a:solidFill>
              <a:latin typeface="Meiryo UI" panose="020B0604030504040204" pitchFamily="50" charset="-128"/>
              <a:ea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accent2"/>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経営管理の合理化の方向について、</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例示を参考に</a:t>
            </a:r>
          </a:p>
          <a:p>
            <a:r>
              <a:rPr lang="ja-JP" altLang="en-US" sz="1100" dirty="0">
                <a:solidFill>
                  <a:schemeClr val="tx1"/>
                </a:solidFill>
                <a:latin typeface="Meiryo UI" panose="020B0604030504040204" pitchFamily="50" charset="-128"/>
                <a:ea typeface="Meiryo UI" panose="020B0604030504040204" pitchFamily="50" charset="-128"/>
              </a:rPr>
              <a:t>　①　現状</a:t>
            </a:r>
          </a:p>
          <a:p>
            <a:r>
              <a:rPr lang="ja-JP" altLang="en-US" sz="1100" dirty="0">
                <a:solidFill>
                  <a:schemeClr val="tx1"/>
                </a:solidFill>
                <a:latin typeface="Meiryo UI" panose="020B0604030504040204" pitchFamily="50" charset="-128"/>
                <a:ea typeface="Meiryo UI" panose="020B0604030504040204" pitchFamily="50" charset="-128"/>
              </a:rPr>
              <a:t>　②　目標</a:t>
            </a:r>
          </a:p>
          <a:p>
            <a:r>
              <a:rPr lang="ja-JP" altLang="en-US" sz="1100" dirty="0">
                <a:solidFill>
                  <a:schemeClr val="tx1"/>
                </a:solidFill>
                <a:latin typeface="Meiryo UI" panose="020B0604030504040204" pitchFamily="50" charset="-128"/>
                <a:ea typeface="Meiryo UI" panose="020B0604030504040204" pitchFamily="50" charset="-128"/>
              </a:rPr>
              <a:t>　③　その掲げた目標を達成するための具体的な方策</a:t>
            </a:r>
          </a:p>
          <a:p>
            <a:r>
              <a:rPr lang="ja-JP" altLang="en-US" sz="1100" dirty="0">
                <a:solidFill>
                  <a:schemeClr val="tx1"/>
                </a:solidFill>
                <a:latin typeface="Meiryo UI" panose="020B0604030504040204" pitchFamily="50" charset="-128"/>
                <a:ea typeface="Meiryo UI" panose="020B0604030504040204" pitchFamily="50" charset="-128"/>
              </a:rPr>
              <a:t>　を記載してください。</a:t>
            </a:r>
          </a:p>
        </p:txBody>
      </p:sp>
      <p:sp>
        <p:nvSpPr>
          <p:cNvPr id="35" name="正方形/長方形 34">
            <a:extLst>
              <a:ext uri="{FF2B5EF4-FFF2-40B4-BE49-F238E27FC236}">
                <a16:creationId xmlns:a16="http://schemas.microsoft.com/office/drawing/2014/main" id="{CEC23A09-8363-4686-A0A1-5AA1B2782712}"/>
              </a:ext>
            </a:extLst>
          </p:cNvPr>
          <p:cNvSpPr/>
          <p:nvPr/>
        </p:nvSpPr>
        <p:spPr>
          <a:xfrm>
            <a:off x="3872762" y="4562219"/>
            <a:ext cx="2627312" cy="1763629"/>
          </a:xfrm>
          <a:prstGeom prst="rect">
            <a:avLst/>
          </a:prstGeom>
          <a:solidFill>
            <a:schemeClr val="accent2">
              <a:lumMod val="20000"/>
              <a:lumOff val="80000"/>
            </a:schemeClr>
          </a:solid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経営管理の合理化の方向の例示</a:t>
            </a:r>
            <a:r>
              <a:rPr kumimoji="1" lang="en-US" altLang="ja-JP" sz="1050" dirty="0">
                <a:solidFill>
                  <a:schemeClr val="tx1"/>
                </a:solidFill>
                <a:latin typeface="Meiryo UI" panose="020B0604030504040204" pitchFamily="50" charset="-128"/>
                <a:ea typeface="Meiryo UI" panose="020B0604030504040204" pitchFamily="50" charset="-128"/>
              </a:rPr>
              <a:t>】</a:t>
            </a:r>
          </a:p>
          <a:p>
            <a:r>
              <a:rPr lang="ja-JP" altLang="en-US" sz="1050" dirty="0">
                <a:solidFill>
                  <a:schemeClr val="tx1"/>
                </a:solidFill>
                <a:latin typeface="Meiryo UI" panose="020B0604030504040204" pitchFamily="50" charset="-128"/>
                <a:ea typeface="Meiryo UI" panose="020B0604030504040204" pitchFamily="50" charset="-128"/>
              </a:rPr>
              <a:t>○簿記記帳等の会計処理</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a:t>
            </a:r>
            <a:r>
              <a:rPr lang="zh-CN" altLang="en-US" sz="1050" dirty="0">
                <a:solidFill>
                  <a:schemeClr val="tx1"/>
                </a:solidFill>
                <a:latin typeface="Meiryo UI" panose="020B0604030504040204" pitchFamily="50" charset="-128"/>
                <a:ea typeface="Meiryo UI" panose="020B0604030504040204" pitchFamily="50" charset="-128"/>
              </a:rPr>
              <a:t>経営内役割分担</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○経営の法人化</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○高付加価値化・ブランド化</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○新たな販路拡大や新製品の創造</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○マーケッティング力の強化</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○顧客に対する情報発信</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○農業生産工程管理（ＧＡＰ）の導入</a:t>
            </a:r>
            <a:endParaRPr lang="en-US" altLang="ja-JP" sz="1050" dirty="0">
              <a:solidFill>
                <a:schemeClr val="tx1"/>
              </a:solidFill>
              <a:latin typeface="Meiryo UI" panose="020B0604030504040204" pitchFamily="50" charset="-128"/>
              <a:ea typeface="Meiryo UI" panose="020B0604030504040204" pitchFamily="50" charset="-128"/>
            </a:endParaRPr>
          </a:p>
          <a:p>
            <a:r>
              <a:rPr kumimoji="1" lang="ja-JP" altLang="en-US" sz="1050" dirty="0">
                <a:solidFill>
                  <a:schemeClr val="tx1"/>
                </a:solidFill>
                <a:latin typeface="Meiryo UI" panose="020B0604030504040204" pitchFamily="50" charset="-128"/>
                <a:ea typeface="Meiryo UI" panose="020B0604030504040204" pitchFamily="50" charset="-128"/>
              </a:rPr>
              <a:t>○その他合理化に向けた取組</a:t>
            </a:r>
          </a:p>
        </p:txBody>
      </p:sp>
      <p:sp>
        <p:nvSpPr>
          <p:cNvPr id="4" name="四角形: メモ 3">
            <a:extLst>
              <a:ext uri="{FF2B5EF4-FFF2-40B4-BE49-F238E27FC236}">
                <a16:creationId xmlns:a16="http://schemas.microsoft.com/office/drawing/2014/main" id="{59FDBEE1-52D4-4846-9C8C-37B91AC62B4F}"/>
              </a:ext>
            </a:extLst>
          </p:cNvPr>
          <p:cNvSpPr/>
          <p:nvPr/>
        </p:nvSpPr>
        <p:spPr>
          <a:xfrm>
            <a:off x="6670306" y="4562220"/>
            <a:ext cx="2627312" cy="1642067"/>
          </a:xfrm>
          <a:prstGeom prst="foldedCorner">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ja-JP" altLang="en-US" sz="1000" dirty="0">
                <a:solidFill>
                  <a:srgbClr val="FF0000"/>
                </a:solidFill>
                <a:latin typeface="Meiryo UI" panose="020B0604030504040204" pitchFamily="50" charset="-128"/>
                <a:ea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rPr>
              <a:t>　</a:t>
            </a:r>
            <a:r>
              <a:rPr lang="ja-JP" altLang="en-US" sz="1000" dirty="0">
                <a:solidFill>
                  <a:srgbClr val="FF0000"/>
                </a:solidFill>
                <a:latin typeface="Meiryo UI" panose="020B0604030504040204" pitchFamily="50" charset="-128"/>
                <a:ea typeface="Meiryo UI" panose="020B0604030504040204" pitchFamily="50" charset="-128"/>
              </a:rPr>
              <a:t>農業経営基盤強化促進法第</a:t>
            </a:r>
            <a:r>
              <a:rPr lang="en-US" altLang="ja-JP" sz="1000" dirty="0">
                <a:solidFill>
                  <a:srgbClr val="FF0000"/>
                </a:solidFill>
                <a:latin typeface="Meiryo UI" panose="020B0604030504040204" pitchFamily="50" charset="-128"/>
                <a:ea typeface="Meiryo UI" panose="020B0604030504040204" pitchFamily="50" charset="-128"/>
              </a:rPr>
              <a:t>12</a:t>
            </a:r>
            <a:r>
              <a:rPr lang="ja-JP" altLang="en-US" sz="1000" dirty="0">
                <a:solidFill>
                  <a:srgbClr val="FF0000"/>
                </a:solidFill>
                <a:latin typeface="Meiryo UI" panose="020B0604030504040204" pitchFamily="50" charset="-128"/>
                <a:ea typeface="Meiryo UI" panose="020B0604030504040204" pitchFamily="50" charset="-128"/>
              </a:rPr>
              <a:t>条第３項</a:t>
            </a:r>
            <a:br>
              <a:rPr lang="en-US" altLang="ja-JP" sz="1000" dirty="0">
                <a:solidFill>
                  <a:srgbClr val="FF0000"/>
                </a:solidFill>
                <a:latin typeface="Meiryo UI" panose="020B0604030504040204" pitchFamily="50" charset="-128"/>
                <a:ea typeface="Meiryo UI" panose="020B0604030504040204" pitchFamily="50" charset="-128"/>
              </a:rPr>
            </a:br>
            <a:r>
              <a:rPr lang="ja-JP" altLang="en-US" sz="1000" dirty="0">
                <a:solidFill>
                  <a:srgbClr val="FF0000"/>
                </a:solidFill>
                <a:latin typeface="Meiryo UI" panose="020B0604030504040204" pitchFamily="50" charset="-128"/>
                <a:ea typeface="Meiryo UI" panose="020B0604030504040204" pitchFamily="50" charset="-128"/>
              </a:rPr>
              <a:t>　　に規定する措置を記載する場合</a:t>
            </a:r>
            <a:r>
              <a:rPr lang="ja-JP" altLang="en-US" sz="1000" dirty="0">
                <a:solidFill>
                  <a:schemeClr val="tx1"/>
                </a:solidFill>
                <a:latin typeface="Meiryo UI" panose="020B0604030504040204" pitchFamily="50" charset="-128"/>
                <a:ea typeface="Meiryo UI" panose="020B0604030504040204" pitchFamily="50" charset="-128"/>
              </a:rPr>
              <a:t>には、</a:t>
            </a:r>
          </a:p>
          <a:p>
            <a:pPr algn="just"/>
            <a:r>
              <a:rPr lang="ja-JP" altLang="en-US" sz="1000" dirty="0">
                <a:solidFill>
                  <a:schemeClr val="tx1"/>
                </a:solidFill>
                <a:latin typeface="Meiryo UI" panose="020B0604030504040204" pitchFamily="50" charset="-128"/>
                <a:ea typeface="Meiryo UI" panose="020B0604030504040204" pitchFamily="50" charset="-128"/>
              </a:rPr>
              <a:t>　</a:t>
            </a:r>
            <a:r>
              <a:rPr lang="ja-JP" altLang="en-US" sz="1000" dirty="0">
                <a:solidFill>
                  <a:srgbClr val="FF0000"/>
                </a:solidFill>
                <a:latin typeface="Meiryo UI" panose="020B0604030504040204" pitchFamily="50" charset="-128"/>
                <a:ea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rPr>
              <a:t>　特定の個人又は法人が出資するケースに</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おいては、出資する者の氏名又は名称、</a:t>
            </a:r>
            <a:endParaRPr lang="en-US" altLang="ja-JP" sz="1000" dirty="0">
              <a:solidFill>
                <a:schemeClr val="tx1"/>
              </a:solidFill>
              <a:latin typeface="Meiryo UI" panose="020B0604030504040204" pitchFamily="50" charset="-128"/>
              <a:ea typeface="Meiryo UI" panose="020B0604030504040204" pitchFamily="50" charset="-128"/>
            </a:endParaRPr>
          </a:p>
          <a:p>
            <a:pPr algn="just"/>
            <a:r>
              <a:rPr lang="ja-JP" altLang="en-US" sz="1000" dirty="0">
                <a:solidFill>
                  <a:schemeClr val="tx1"/>
                </a:solidFill>
                <a:latin typeface="Meiryo UI" panose="020B0604030504040204" pitchFamily="50" charset="-128"/>
                <a:ea typeface="Meiryo UI" panose="020B0604030504040204" pitchFamily="50" charset="-128"/>
              </a:rPr>
              <a:t>　　　出資する者ごとの出資の額及び比率を記載</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してください。</a:t>
            </a:r>
            <a:endParaRPr lang="en-US" altLang="ja-JP" sz="1000" dirty="0">
              <a:solidFill>
                <a:schemeClr val="tx1"/>
              </a:solidFill>
              <a:latin typeface="Meiryo UI" panose="020B0604030504040204" pitchFamily="50" charset="-128"/>
              <a:ea typeface="Meiryo UI" panose="020B0604030504040204" pitchFamily="50" charset="-128"/>
            </a:endParaRPr>
          </a:p>
          <a:p>
            <a:pPr algn="just"/>
            <a:r>
              <a:rPr lang="ja-JP" altLang="en-US" sz="1000" dirty="0">
                <a:solidFill>
                  <a:schemeClr val="tx1"/>
                </a:solidFill>
                <a:latin typeface="Meiryo UI" panose="020B0604030504040204" pitchFamily="50" charset="-128"/>
                <a:ea typeface="Meiryo UI" panose="020B0604030504040204" pitchFamily="50" charset="-128"/>
              </a:rPr>
              <a:t>　</a:t>
            </a:r>
            <a:r>
              <a:rPr lang="ja-JP" altLang="en-US" sz="1000" dirty="0">
                <a:solidFill>
                  <a:srgbClr val="FF0000"/>
                </a:solidFill>
                <a:latin typeface="Meiryo UI" panose="020B0604030504040204" pitchFamily="50" charset="-128"/>
                <a:ea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rPr>
              <a:t>　不特定多数の者から出資を募るケースに</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おいては、その出資の枠、事業の方法、</a:t>
            </a:r>
            <a:endParaRPr lang="en-US" altLang="ja-JP" sz="1000" dirty="0">
              <a:solidFill>
                <a:schemeClr val="tx1"/>
              </a:solidFill>
              <a:latin typeface="Meiryo UI" panose="020B0604030504040204" pitchFamily="50" charset="-128"/>
              <a:ea typeface="Meiryo UI" panose="020B0604030504040204" pitchFamily="50" charset="-128"/>
            </a:endParaRPr>
          </a:p>
          <a:p>
            <a:pPr algn="just"/>
            <a:r>
              <a:rPr lang="ja-JP" altLang="en-US" sz="1000" dirty="0">
                <a:solidFill>
                  <a:schemeClr val="tx1"/>
                </a:solidFill>
                <a:latin typeface="Meiryo UI" panose="020B0604030504040204" pitchFamily="50" charset="-128"/>
                <a:ea typeface="Meiryo UI" panose="020B0604030504040204" pitchFamily="50" charset="-128"/>
              </a:rPr>
              <a:t>　　　出資者との間で予定される取引の内容を</a:t>
            </a:r>
            <a:endParaRPr lang="en-US" altLang="ja-JP" sz="1000" dirty="0">
              <a:solidFill>
                <a:schemeClr val="tx1"/>
              </a:solidFill>
              <a:latin typeface="Meiryo UI" panose="020B0604030504040204" pitchFamily="50" charset="-128"/>
              <a:ea typeface="Meiryo UI" panose="020B0604030504040204" pitchFamily="50" charset="-128"/>
            </a:endParaRPr>
          </a:p>
          <a:p>
            <a:pPr algn="just"/>
            <a:r>
              <a:rPr lang="ja-JP" altLang="en-US" sz="1000" dirty="0">
                <a:solidFill>
                  <a:schemeClr val="tx1"/>
                </a:solidFill>
                <a:latin typeface="Meiryo UI" panose="020B0604030504040204" pitchFamily="50" charset="-128"/>
                <a:ea typeface="Meiryo UI" panose="020B0604030504040204" pitchFamily="50" charset="-128"/>
              </a:rPr>
              <a:t>　　　記載してください。</a:t>
            </a:r>
          </a:p>
        </p:txBody>
      </p:sp>
    </p:spTree>
    <p:extLst>
      <p:ext uri="{BB962C8B-B14F-4D97-AF65-F5344CB8AC3E}">
        <p14:creationId xmlns:p14="http://schemas.microsoft.com/office/powerpoint/2010/main" val="3387774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図 12">
            <a:extLst>
              <a:ext uri="{FF2B5EF4-FFF2-40B4-BE49-F238E27FC236}">
                <a16:creationId xmlns:a16="http://schemas.microsoft.com/office/drawing/2014/main" id="{4B88C658-BABD-4C92-92D5-F58301D5A648}"/>
              </a:ext>
            </a:extLst>
          </p:cNvPr>
          <p:cNvPicPr>
            <a:picLocks noChangeAspect="1"/>
          </p:cNvPicPr>
          <p:nvPr/>
        </p:nvPicPr>
        <p:blipFill>
          <a:blip r:embed="rId3"/>
          <a:stretch>
            <a:fillRect/>
          </a:stretch>
        </p:blipFill>
        <p:spPr>
          <a:xfrm>
            <a:off x="1194285" y="2788941"/>
            <a:ext cx="7540140" cy="1417674"/>
          </a:xfrm>
          <a:prstGeom prst="rect">
            <a:avLst/>
          </a:prstGeom>
        </p:spPr>
      </p:pic>
      <p:pic>
        <p:nvPicPr>
          <p:cNvPr id="2" name="図 1">
            <a:extLst>
              <a:ext uri="{FF2B5EF4-FFF2-40B4-BE49-F238E27FC236}">
                <a16:creationId xmlns:a16="http://schemas.microsoft.com/office/drawing/2014/main" id="{D7F3C03D-CD5B-438C-BA96-B9C9D48A4726}"/>
              </a:ext>
            </a:extLst>
          </p:cNvPr>
          <p:cNvPicPr>
            <a:picLocks noChangeAspect="1"/>
          </p:cNvPicPr>
          <p:nvPr/>
        </p:nvPicPr>
        <p:blipFill>
          <a:blip r:embed="rId4"/>
          <a:stretch>
            <a:fillRect/>
          </a:stretch>
        </p:blipFill>
        <p:spPr>
          <a:xfrm>
            <a:off x="1370648" y="3030558"/>
            <a:ext cx="7212440" cy="866250"/>
          </a:xfrm>
          <a:prstGeom prst="rect">
            <a:avLst/>
          </a:prstGeom>
        </p:spPr>
      </p:pic>
      <p:sp>
        <p:nvSpPr>
          <p:cNvPr id="26" name="円/楕円 11">
            <a:extLst>
              <a:ext uri="{FF2B5EF4-FFF2-40B4-BE49-F238E27FC236}">
                <a16:creationId xmlns:a16="http://schemas.microsoft.com/office/drawing/2014/main" id="{7375C307-9A32-46CB-B115-EC5F9D074D46}"/>
              </a:ext>
            </a:extLst>
          </p:cNvPr>
          <p:cNvSpPr/>
          <p:nvPr/>
        </p:nvSpPr>
        <p:spPr>
          <a:xfrm>
            <a:off x="9467850" y="6443663"/>
            <a:ext cx="304800" cy="314325"/>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６</a:t>
            </a:r>
          </a:p>
        </p:txBody>
      </p:sp>
      <p:sp>
        <p:nvSpPr>
          <p:cNvPr id="30" name="角丸四角形 13">
            <a:extLst>
              <a:ext uri="{FF2B5EF4-FFF2-40B4-BE49-F238E27FC236}">
                <a16:creationId xmlns:a16="http://schemas.microsoft.com/office/drawing/2014/main" id="{4ACA8F6F-13C6-46D4-8187-EAD3EABB5049}"/>
              </a:ext>
            </a:extLst>
          </p:cNvPr>
          <p:cNvSpPr/>
          <p:nvPr/>
        </p:nvSpPr>
        <p:spPr>
          <a:xfrm>
            <a:off x="4905375" y="3039805"/>
            <a:ext cx="3662363" cy="847757"/>
          </a:xfrm>
          <a:prstGeom prst="roundRect">
            <a:avLst>
              <a:gd name="adj" fmla="val 1613"/>
            </a:avLst>
          </a:prstGeom>
          <a:no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6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14" name="角丸四角形 13">
            <a:extLst>
              <a:ext uri="{FF2B5EF4-FFF2-40B4-BE49-F238E27FC236}">
                <a16:creationId xmlns:a16="http://schemas.microsoft.com/office/drawing/2014/main" id="{6DDDC6D8-D77C-463A-8C34-41944D13C829}"/>
              </a:ext>
            </a:extLst>
          </p:cNvPr>
          <p:cNvSpPr/>
          <p:nvPr/>
        </p:nvSpPr>
        <p:spPr>
          <a:xfrm>
            <a:off x="1370648" y="3030558"/>
            <a:ext cx="3519377" cy="847757"/>
          </a:xfrm>
          <a:prstGeom prst="roundRect">
            <a:avLst>
              <a:gd name="adj" fmla="val 1613"/>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18" name="吹き出し: 線 17">
            <a:extLst>
              <a:ext uri="{FF2B5EF4-FFF2-40B4-BE49-F238E27FC236}">
                <a16:creationId xmlns:a16="http://schemas.microsoft.com/office/drawing/2014/main" id="{ED3D9AB7-19F5-47BA-BB04-DF59517DD524}"/>
              </a:ext>
            </a:extLst>
          </p:cNvPr>
          <p:cNvSpPr/>
          <p:nvPr/>
        </p:nvSpPr>
        <p:spPr>
          <a:xfrm>
            <a:off x="217392" y="495300"/>
            <a:ext cx="9555258" cy="2127666"/>
          </a:xfrm>
          <a:prstGeom prst="borderCallout1">
            <a:avLst>
              <a:gd name="adj1" fmla="val 100793"/>
              <a:gd name="adj2" fmla="val 2111"/>
              <a:gd name="adj3" fmla="val 120915"/>
              <a:gd name="adj4" fmla="val 12809"/>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solidFill>
                  <a:srgbClr val="00B0F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［農業従事の態様等の改善に関する現状と目標」欄</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には、人材確保に向けた就業規則等の整備、相続・経</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営継承に関する取組等について、現状、目標及びその</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達成のための措置を記載してください。（複数記載可）</a:t>
            </a:r>
          </a:p>
          <a:p>
            <a:endParaRPr lang="en-US" altLang="ja-JP" sz="1100" dirty="0">
              <a:solidFill>
                <a:srgbClr val="00B0F0"/>
              </a:solidFill>
              <a:latin typeface="Meiryo UI" panose="020B0604030504040204" pitchFamily="50" charset="-128"/>
              <a:ea typeface="Meiryo UI" panose="020B0604030504040204" pitchFamily="50" charset="-128"/>
            </a:endParaRPr>
          </a:p>
          <a:p>
            <a:r>
              <a:rPr lang="ja-JP" altLang="en-US" sz="1100" dirty="0">
                <a:solidFill>
                  <a:srgbClr val="00B0F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農業従事の態様等の改善に関する目標について、</a:t>
            </a:r>
            <a:br>
              <a:rPr lang="ja-JP" altLang="en-US"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例示を参考に</a:t>
            </a:r>
          </a:p>
          <a:p>
            <a:r>
              <a:rPr lang="ja-JP" altLang="en-US" sz="1100" dirty="0">
                <a:solidFill>
                  <a:schemeClr val="tx1"/>
                </a:solidFill>
                <a:latin typeface="Meiryo UI" panose="020B0604030504040204" pitchFamily="50" charset="-128"/>
                <a:ea typeface="Meiryo UI" panose="020B0604030504040204" pitchFamily="50" charset="-128"/>
              </a:rPr>
              <a:t>　　①　現状</a:t>
            </a:r>
          </a:p>
          <a:p>
            <a:r>
              <a:rPr lang="ja-JP" altLang="en-US" sz="1100" dirty="0">
                <a:solidFill>
                  <a:schemeClr val="tx1"/>
                </a:solidFill>
                <a:latin typeface="Meiryo UI" panose="020B0604030504040204" pitchFamily="50" charset="-128"/>
                <a:ea typeface="Meiryo UI" panose="020B0604030504040204" pitchFamily="50" charset="-128"/>
              </a:rPr>
              <a:t>　　②　目標</a:t>
            </a:r>
          </a:p>
          <a:p>
            <a:r>
              <a:rPr lang="ja-JP" altLang="en-US" sz="1100" dirty="0">
                <a:solidFill>
                  <a:schemeClr val="tx1"/>
                </a:solidFill>
                <a:latin typeface="Meiryo UI" panose="020B0604030504040204" pitchFamily="50" charset="-128"/>
                <a:ea typeface="Meiryo UI" panose="020B0604030504040204" pitchFamily="50" charset="-128"/>
              </a:rPr>
              <a:t>　　③　その掲げた目標を達成するための具体的な方策</a:t>
            </a:r>
          </a:p>
          <a:p>
            <a:r>
              <a:rPr lang="ja-JP" altLang="en-US" sz="1100" dirty="0">
                <a:solidFill>
                  <a:schemeClr val="tx1"/>
                </a:solidFill>
                <a:latin typeface="Meiryo UI" panose="020B0604030504040204" pitchFamily="50" charset="-128"/>
                <a:ea typeface="Meiryo UI" panose="020B0604030504040204" pitchFamily="50" charset="-128"/>
              </a:rPr>
              <a:t>　　を記載してください。</a:t>
            </a:r>
          </a:p>
        </p:txBody>
      </p:sp>
      <p:sp>
        <p:nvSpPr>
          <p:cNvPr id="16" name="正方形/長方形 15">
            <a:extLst>
              <a:ext uri="{FF2B5EF4-FFF2-40B4-BE49-F238E27FC236}">
                <a16:creationId xmlns:a16="http://schemas.microsoft.com/office/drawing/2014/main" id="{D0DD6E5E-2D89-428F-AFDC-A6432491D21C}"/>
              </a:ext>
            </a:extLst>
          </p:cNvPr>
          <p:cNvSpPr/>
          <p:nvPr/>
        </p:nvSpPr>
        <p:spPr>
          <a:xfrm>
            <a:off x="3637414" y="972726"/>
            <a:ext cx="3677442" cy="1143002"/>
          </a:xfrm>
          <a:prstGeom prst="rect">
            <a:avLst/>
          </a:prstGeom>
          <a:solidFill>
            <a:srgbClr val="E2FBFE"/>
          </a:solid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農業従事の態様等の改善に関する目標の</a:t>
            </a:r>
            <a:r>
              <a:rPr kumimoji="1" lang="ja-JP" altLang="en-US" sz="1050" dirty="0">
                <a:solidFill>
                  <a:schemeClr val="tx1"/>
                </a:solidFill>
                <a:latin typeface="Meiryo UI" panose="020B0604030504040204" pitchFamily="50" charset="-128"/>
                <a:ea typeface="Meiryo UI" panose="020B0604030504040204" pitchFamily="50" charset="-128"/>
              </a:rPr>
              <a:t>例示</a:t>
            </a:r>
            <a:r>
              <a:rPr kumimoji="1" lang="en-US" altLang="ja-JP" sz="1050" dirty="0">
                <a:solidFill>
                  <a:schemeClr val="tx1"/>
                </a:solidFill>
                <a:latin typeface="Meiryo UI" panose="020B0604030504040204" pitchFamily="50" charset="-128"/>
                <a:ea typeface="Meiryo UI" panose="020B0604030504040204" pitchFamily="50" charset="-128"/>
              </a:rPr>
              <a:t>】</a:t>
            </a:r>
          </a:p>
          <a:p>
            <a:r>
              <a:rPr lang="ja-JP" altLang="en-US" sz="1050" dirty="0">
                <a:solidFill>
                  <a:schemeClr val="tx1"/>
                </a:solidFill>
                <a:latin typeface="Meiryo UI" panose="020B0604030504040204" pitchFamily="50" charset="-128"/>
                <a:ea typeface="Meiryo UI" panose="020B0604030504040204" pitchFamily="50" charset="-128"/>
              </a:rPr>
              <a:t>○人材確保に向けた就業規則等の整備</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○相続・経営継承に関する取組</a:t>
            </a:r>
            <a:endParaRPr kumimoji="1"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○多様な人材の育成・定着に向けた取組</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○家族間の役割分担等（家族経営協定を締結している場合）</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○その他改善に向けた取組</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19" name="四角形: メモ 18">
            <a:extLst>
              <a:ext uri="{FF2B5EF4-FFF2-40B4-BE49-F238E27FC236}">
                <a16:creationId xmlns:a16="http://schemas.microsoft.com/office/drawing/2014/main" id="{D61C8BDE-8589-4CE6-8110-5581BC77D356}"/>
              </a:ext>
            </a:extLst>
          </p:cNvPr>
          <p:cNvSpPr/>
          <p:nvPr/>
        </p:nvSpPr>
        <p:spPr>
          <a:xfrm>
            <a:off x="7467256" y="1081806"/>
            <a:ext cx="2152994" cy="899394"/>
          </a:xfrm>
          <a:prstGeom prst="foldedCorner">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000" dirty="0">
                <a:solidFill>
                  <a:srgbClr val="FF0000"/>
                </a:solidFill>
                <a:latin typeface="Meiryo UI" panose="020B0604030504040204" pitchFamily="50" charset="-128"/>
                <a:ea typeface="Meiryo UI" panose="020B0604030504040204" pitchFamily="50" charset="-128"/>
              </a:rPr>
              <a:t>▶　家族経営協定を締結している場合</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には、</a:t>
            </a:r>
          </a:p>
          <a:p>
            <a:r>
              <a:rPr lang="ja-JP" altLang="en-US" sz="1000" dirty="0">
                <a:solidFill>
                  <a:schemeClr val="tx1"/>
                </a:solidFill>
                <a:latin typeface="Meiryo UI" panose="020B0604030504040204" pitchFamily="50" charset="-128"/>
                <a:ea typeface="Meiryo UI" panose="020B0604030504040204" pitchFamily="50" charset="-128"/>
              </a:rPr>
              <a:t>　①　家族経営協定を締結していること</a:t>
            </a:r>
          </a:p>
          <a:p>
            <a:r>
              <a:rPr lang="ja-JP" altLang="en-US" sz="1000" dirty="0">
                <a:solidFill>
                  <a:schemeClr val="tx1"/>
                </a:solidFill>
                <a:latin typeface="Meiryo UI" panose="020B0604030504040204" pitchFamily="50" charset="-128"/>
                <a:ea typeface="Meiryo UI" panose="020B0604030504040204" pitchFamily="50" charset="-128"/>
              </a:rPr>
              <a:t>　②　協定に基づく家族間の役割分担</a:t>
            </a:r>
          </a:p>
          <a:p>
            <a:r>
              <a:rPr lang="ja-JP" altLang="en-US" sz="1000" dirty="0">
                <a:solidFill>
                  <a:schemeClr val="tx1"/>
                </a:solidFill>
                <a:latin typeface="Meiryo UI" panose="020B0604030504040204" pitchFamily="50" charset="-128"/>
                <a:ea typeface="Meiryo UI" panose="020B0604030504040204" pitchFamily="50" charset="-128"/>
              </a:rPr>
              <a:t>　等の内容を記載してください。</a:t>
            </a:r>
          </a:p>
        </p:txBody>
      </p:sp>
      <p:sp>
        <p:nvSpPr>
          <p:cNvPr id="20" name="吹き出し: 線 19">
            <a:extLst>
              <a:ext uri="{FF2B5EF4-FFF2-40B4-BE49-F238E27FC236}">
                <a16:creationId xmlns:a16="http://schemas.microsoft.com/office/drawing/2014/main" id="{3B468ACF-9FA3-45BE-85A5-018C1FFBF3A9}"/>
              </a:ext>
            </a:extLst>
          </p:cNvPr>
          <p:cNvSpPr/>
          <p:nvPr/>
        </p:nvSpPr>
        <p:spPr>
          <a:xfrm>
            <a:off x="217392" y="4372590"/>
            <a:ext cx="9079008" cy="2385398"/>
          </a:xfrm>
          <a:prstGeom prst="borderCallout1">
            <a:avLst>
              <a:gd name="adj1" fmla="val 166"/>
              <a:gd name="adj2" fmla="val 6198"/>
              <a:gd name="adj3" fmla="val -19617"/>
              <a:gd name="adj4" fmla="val 62721"/>
            </a:avLst>
          </a:prstGeom>
          <a:solidFill>
            <a:schemeClr val="bg1"/>
          </a:solidFill>
          <a:ln w="2857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solidFill>
                  <a:srgbClr val="92D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「その他の農業経営の改善に関する現状と目標・措置」欄には、</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rgbClr val="FF0000"/>
                </a:solidFill>
                <a:latin typeface="Meiryo UI" panose="020B0604030504040204" pitchFamily="50" charset="-128"/>
                <a:ea typeface="Meiryo UI" panose="020B0604030504040204" pitchFamily="50" charset="-128"/>
              </a:rPr>
              <a:t>　③生産方式の合理化、④経営管理の合理化及び⑤農業従事の</a:t>
            </a:r>
            <a:endParaRPr lang="en-US" altLang="ja-JP" sz="1100" dirty="0">
              <a:solidFill>
                <a:srgbClr val="FF0000"/>
              </a:solidFill>
              <a:latin typeface="Meiryo UI" panose="020B0604030504040204" pitchFamily="50" charset="-128"/>
              <a:ea typeface="Meiryo UI" panose="020B0604030504040204" pitchFamily="50" charset="-128"/>
            </a:endParaRPr>
          </a:p>
          <a:p>
            <a:r>
              <a:rPr lang="ja-JP" altLang="en-US" sz="1100" dirty="0">
                <a:solidFill>
                  <a:srgbClr val="FF0000"/>
                </a:solidFill>
                <a:latin typeface="Meiryo UI" panose="020B0604030504040204" pitchFamily="50" charset="-128"/>
                <a:ea typeface="Meiryo UI" panose="020B0604030504040204" pitchFamily="50" charset="-128"/>
              </a:rPr>
              <a:t>　態様の改善以外の</a:t>
            </a:r>
            <a:r>
              <a:rPr lang="ja-JP" altLang="en-US" sz="1100" dirty="0">
                <a:solidFill>
                  <a:schemeClr val="tx1"/>
                </a:solidFill>
                <a:latin typeface="Meiryo UI" panose="020B0604030504040204" pitchFamily="50" charset="-128"/>
                <a:ea typeface="Meiryo UI" panose="020B0604030504040204" pitchFamily="50" charset="-128"/>
              </a:rPr>
              <a:t>取組等を記載してください。（複数記載可）</a:t>
            </a:r>
          </a:p>
          <a:p>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rgbClr val="92D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農業改良資金等の制度資金の融資を受けることを予定する場合には、</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予定年度、予定資金、予定貸付額等を記載してください。</a:t>
            </a:r>
            <a:endParaRPr lang="en-US" altLang="ja-JP" sz="1100" dirty="0">
              <a:solidFill>
                <a:srgbClr val="92D050"/>
              </a:solidFill>
              <a:latin typeface="Meiryo UI" panose="020B0604030504040204" pitchFamily="50" charset="-128"/>
              <a:ea typeface="Meiryo UI" panose="020B0604030504040204" pitchFamily="50" charset="-128"/>
            </a:endParaRPr>
          </a:p>
          <a:p>
            <a:endParaRPr lang="en-US" altLang="ja-JP" sz="1100" dirty="0">
              <a:solidFill>
                <a:srgbClr val="92D050"/>
              </a:solidFill>
              <a:latin typeface="Meiryo UI" panose="020B0604030504040204" pitchFamily="50" charset="-128"/>
              <a:ea typeface="Meiryo UI" panose="020B0604030504040204" pitchFamily="50" charset="-128"/>
            </a:endParaRPr>
          </a:p>
          <a:p>
            <a:r>
              <a:rPr lang="ja-JP" altLang="en-US" sz="1100" dirty="0">
                <a:solidFill>
                  <a:srgbClr val="92D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その他の農業経営の改善に関する現状と目標について、</a:t>
            </a:r>
            <a:br>
              <a:rPr lang="ja-JP" altLang="en-US"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①　現状</a:t>
            </a:r>
          </a:p>
          <a:p>
            <a:r>
              <a:rPr lang="ja-JP" altLang="en-US" sz="1100" dirty="0">
                <a:solidFill>
                  <a:schemeClr val="tx1"/>
                </a:solidFill>
                <a:latin typeface="Meiryo UI" panose="020B0604030504040204" pitchFamily="50" charset="-128"/>
                <a:ea typeface="Meiryo UI" panose="020B0604030504040204" pitchFamily="50" charset="-128"/>
              </a:rPr>
              <a:t>　　②　目標</a:t>
            </a:r>
          </a:p>
          <a:p>
            <a:r>
              <a:rPr lang="ja-JP" altLang="en-US" sz="1100" dirty="0">
                <a:solidFill>
                  <a:schemeClr val="tx1"/>
                </a:solidFill>
                <a:latin typeface="Meiryo UI" panose="020B0604030504040204" pitchFamily="50" charset="-128"/>
                <a:ea typeface="Meiryo UI" panose="020B0604030504040204" pitchFamily="50" charset="-128"/>
              </a:rPr>
              <a:t>　　③　その掲げた目標を達成するための具体的な方策</a:t>
            </a:r>
          </a:p>
          <a:p>
            <a:r>
              <a:rPr lang="ja-JP" altLang="en-US" sz="1100" dirty="0">
                <a:solidFill>
                  <a:schemeClr val="tx1"/>
                </a:solidFill>
                <a:latin typeface="Meiryo UI" panose="020B0604030504040204" pitchFamily="50" charset="-128"/>
                <a:ea typeface="Meiryo UI" panose="020B0604030504040204" pitchFamily="50" charset="-128"/>
              </a:rPr>
              <a:t>　　を記載してください。</a:t>
            </a:r>
          </a:p>
        </p:txBody>
      </p:sp>
      <p:sp>
        <p:nvSpPr>
          <p:cNvPr id="11" name="四角形: メモ 10">
            <a:extLst>
              <a:ext uri="{FF2B5EF4-FFF2-40B4-BE49-F238E27FC236}">
                <a16:creationId xmlns:a16="http://schemas.microsoft.com/office/drawing/2014/main" id="{C9A8EFA9-1583-4676-8E29-71BF08A6D6AD}"/>
              </a:ext>
            </a:extLst>
          </p:cNvPr>
          <p:cNvSpPr/>
          <p:nvPr/>
        </p:nvSpPr>
        <p:spPr>
          <a:xfrm>
            <a:off x="4564855" y="4583497"/>
            <a:ext cx="4531519" cy="2093527"/>
          </a:xfrm>
          <a:prstGeom prst="foldedCorner">
            <a:avLst/>
          </a:prstGeom>
          <a:solidFill>
            <a:schemeClr val="accent6">
              <a:lumMod val="20000"/>
              <a:lumOff val="8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ja-JP" altLang="en-US" sz="1000" dirty="0">
                <a:solidFill>
                  <a:srgbClr val="FF0000"/>
                </a:solidFill>
                <a:latin typeface="Meiryo UI" panose="020B0604030504040204" pitchFamily="50" charset="-128"/>
                <a:ea typeface="Meiryo UI" panose="020B0604030504040204" pitchFamily="50" charset="-128"/>
              </a:rPr>
              <a:t>▶　</a:t>
            </a:r>
            <a:r>
              <a:rPr lang="ja-JP" altLang="ja-JP" sz="1000" dirty="0">
                <a:solidFill>
                  <a:srgbClr val="FF0000"/>
                </a:solidFill>
                <a:latin typeface="Meiryo UI" panose="020B0604030504040204" pitchFamily="50" charset="-128"/>
                <a:ea typeface="Meiryo UI" panose="020B0604030504040204" pitchFamily="50" charset="-128"/>
              </a:rPr>
              <a:t>農業経営基盤強化促進法第</a:t>
            </a:r>
            <a:r>
              <a:rPr lang="en-US" altLang="ja-JP" sz="1000" dirty="0">
                <a:solidFill>
                  <a:srgbClr val="FF0000"/>
                </a:solidFill>
                <a:latin typeface="Meiryo UI" panose="020B0604030504040204" pitchFamily="50" charset="-128"/>
                <a:ea typeface="Meiryo UI" panose="020B0604030504040204" pitchFamily="50" charset="-128"/>
              </a:rPr>
              <a:t>12</a:t>
            </a:r>
            <a:r>
              <a:rPr lang="ja-JP" altLang="ja-JP" sz="1000" dirty="0">
                <a:solidFill>
                  <a:srgbClr val="FF0000"/>
                </a:solidFill>
                <a:latin typeface="Meiryo UI" panose="020B0604030504040204" pitchFamily="50" charset="-128"/>
                <a:ea typeface="Meiryo UI" panose="020B0604030504040204" pitchFamily="50" charset="-128"/>
              </a:rPr>
              <a:t>条第３項に規定する措置</a:t>
            </a:r>
            <a:r>
              <a:rPr lang="ja-JP" altLang="en-US" sz="1000" dirty="0">
                <a:solidFill>
                  <a:srgbClr val="FF0000"/>
                </a:solidFill>
                <a:latin typeface="Meiryo UI" panose="020B0604030504040204" pitchFamily="50" charset="-128"/>
                <a:ea typeface="Meiryo UI" panose="020B0604030504040204" pitchFamily="50" charset="-128"/>
              </a:rPr>
              <a:t>（関連事業者等が申</a:t>
            </a:r>
            <a:br>
              <a:rPr lang="en-US" altLang="ja-JP" sz="1000" dirty="0">
                <a:solidFill>
                  <a:srgbClr val="FF0000"/>
                </a:solidFill>
                <a:latin typeface="Meiryo UI" panose="020B0604030504040204" pitchFamily="50" charset="-128"/>
                <a:ea typeface="Meiryo UI" panose="020B0604030504040204" pitchFamily="50" charset="-128"/>
              </a:rPr>
            </a:br>
            <a:r>
              <a:rPr lang="ja-JP" altLang="en-US" sz="1000" dirty="0">
                <a:solidFill>
                  <a:srgbClr val="FF0000"/>
                </a:solidFill>
                <a:latin typeface="Meiryo UI" panose="020B0604030504040204" pitchFamily="50" charset="-128"/>
                <a:ea typeface="Meiryo UI" panose="020B0604030504040204" pitchFamily="50" charset="-128"/>
              </a:rPr>
              <a:t>　請者の農業経営の改善のために行う措置）</a:t>
            </a:r>
            <a:r>
              <a:rPr lang="ja-JP" altLang="ja-JP" sz="1000" dirty="0">
                <a:solidFill>
                  <a:srgbClr val="FF0000"/>
                </a:solidFill>
                <a:latin typeface="Meiryo UI" panose="020B0604030504040204" pitchFamily="50" charset="-128"/>
                <a:ea typeface="Meiryo UI" panose="020B0604030504040204" pitchFamily="50" charset="-128"/>
              </a:rPr>
              <a:t>を記載する場合</a:t>
            </a:r>
            <a:r>
              <a:rPr lang="ja-JP" altLang="ja-JP" sz="1000" dirty="0">
                <a:solidFill>
                  <a:schemeClr val="tx1"/>
                </a:solidFill>
                <a:latin typeface="Meiryo UI" panose="020B0604030504040204" pitchFamily="50" charset="-128"/>
                <a:ea typeface="Meiryo UI" panose="020B0604030504040204" pitchFamily="50" charset="-128"/>
              </a:rPr>
              <a:t>には、</a:t>
            </a:r>
            <a:endParaRPr lang="en-US" altLang="ja-JP" sz="1000" dirty="0">
              <a:solidFill>
                <a:schemeClr val="tx1"/>
              </a:solidFill>
              <a:latin typeface="Meiryo UI" panose="020B0604030504040204" pitchFamily="50" charset="-128"/>
              <a:ea typeface="Meiryo UI" panose="020B0604030504040204" pitchFamily="50" charset="-128"/>
            </a:endParaRPr>
          </a:p>
          <a:p>
            <a:pPr algn="just"/>
            <a:r>
              <a:rPr lang="ja-JP" altLang="en-US" sz="1000" dirty="0">
                <a:solidFill>
                  <a:schemeClr val="tx1"/>
                </a:solidFill>
                <a:latin typeface="Meiryo UI" panose="020B0604030504040204" pitchFamily="50" charset="-128"/>
                <a:ea typeface="Meiryo UI" panose="020B0604030504040204" pitchFamily="50" charset="-128"/>
              </a:rPr>
              <a:t>  ア　</a:t>
            </a:r>
            <a:r>
              <a:rPr lang="ja-JP" altLang="ja-JP" sz="1000" dirty="0">
                <a:solidFill>
                  <a:schemeClr val="tx1"/>
                </a:solidFill>
                <a:latin typeface="Meiryo UI" panose="020B0604030504040204" pitchFamily="50" charset="-128"/>
                <a:ea typeface="Meiryo UI" panose="020B0604030504040204" pitchFamily="50" charset="-128"/>
              </a:rPr>
              <a:t>同法第</a:t>
            </a:r>
            <a:r>
              <a:rPr lang="en-US" altLang="ja-JP" sz="1000" dirty="0">
                <a:solidFill>
                  <a:schemeClr val="tx1"/>
                </a:solidFill>
                <a:latin typeface="Meiryo UI" panose="020B0604030504040204" pitchFamily="50" charset="-128"/>
                <a:ea typeface="Meiryo UI" panose="020B0604030504040204" pitchFamily="50" charset="-128"/>
              </a:rPr>
              <a:t>14</a:t>
            </a:r>
            <a:r>
              <a:rPr lang="ja-JP" altLang="ja-JP" sz="1000" dirty="0">
                <a:solidFill>
                  <a:schemeClr val="tx1"/>
                </a:solidFill>
                <a:latin typeface="Meiryo UI" panose="020B0604030504040204" pitchFamily="50" charset="-128"/>
                <a:ea typeface="Meiryo UI" panose="020B0604030504040204" pitchFamily="50" charset="-128"/>
              </a:rPr>
              <a:t>条第１項の規定による出資の特例を活用するため、関連事業者等か</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a:t>
            </a:r>
            <a:r>
              <a:rPr lang="ja-JP" altLang="ja-JP" sz="1000" dirty="0">
                <a:solidFill>
                  <a:schemeClr val="tx1"/>
                </a:solidFill>
                <a:latin typeface="Meiryo UI" panose="020B0604030504040204" pitchFamily="50" charset="-128"/>
                <a:ea typeface="Meiryo UI" panose="020B0604030504040204" pitchFamily="50" charset="-128"/>
              </a:rPr>
              <a:t>ら出資を受けることを記載する場合</a:t>
            </a:r>
            <a:r>
              <a:rPr lang="ja-JP" altLang="en-US" sz="1000" dirty="0">
                <a:solidFill>
                  <a:schemeClr val="tx1"/>
                </a:solidFill>
                <a:latin typeface="Meiryo UI" panose="020B0604030504040204" pitchFamily="50" charset="-128"/>
                <a:ea typeface="Meiryo UI" panose="020B0604030504040204" pitchFamily="50" charset="-128"/>
              </a:rPr>
              <a:t>には</a:t>
            </a:r>
            <a:r>
              <a:rPr lang="ja-JP" altLang="ja-JP" sz="1000" dirty="0">
                <a:solidFill>
                  <a:schemeClr val="tx1"/>
                </a:solidFill>
                <a:latin typeface="Meiryo UI" panose="020B0604030504040204" pitchFamily="50" charset="-128"/>
                <a:ea typeface="Meiryo UI" panose="020B0604030504040204" pitchFamily="50" charset="-128"/>
              </a:rPr>
              <a:t>、出資する者の氏名又は名称、出資する者</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a:t>
            </a:r>
            <a:r>
              <a:rPr lang="ja-JP" altLang="ja-JP" sz="1000" dirty="0">
                <a:solidFill>
                  <a:schemeClr val="tx1"/>
                </a:solidFill>
                <a:latin typeface="Meiryo UI" panose="020B0604030504040204" pitchFamily="50" charset="-128"/>
                <a:ea typeface="Meiryo UI" panose="020B0604030504040204" pitchFamily="50" charset="-128"/>
              </a:rPr>
              <a:t>ごとの出資の額及び比率、出資する者が権利を有する</a:t>
            </a:r>
            <a:r>
              <a:rPr lang="ja-JP" altLang="en-US" sz="1000" dirty="0">
                <a:solidFill>
                  <a:schemeClr val="tx1"/>
                </a:solidFill>
                <a:latin typeface="Meiryo UI" panose="020B0604030504040204" pitchFamily="50" charset="-128"/>
                <a:ea typeface="Meiryo UI" panose="020B0604030504040204" pitchFamily="50" charset="-128"/>
              </a:rPr>
              <a:t>経営農地が所在する</a:t>
            </a:r>
            <a:r>
              <a:rPr lang="ja-JP" altLang="ja-JP" sz="1000" dirty="0">
                <a:solidFill>
                  <a:schemeClr val="tx1"/>
                </a:solidFill>
                <a:latin typeface="Meiryo UI" panose="020B0604030504040204" pitchFamily="50" charset="-128"/>
                <a:ea typeface="Meiryo UI" panose="020B0604030504040204" pitchFamily="50" charset="-128"/>
              </a:rPr>
              <a:t>市町村</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a:t>
            </a:r>
            <a:r>
              <a:rPr lang="ja-JP" altLang="ja-JP" sz="1000" dirty="0">
                <a:solidFill>
                  <a:schemeClr val="tx1"/>
                </a:solidFill>
                <a:latin typeface="Meiryo UI" panose="020B0604030504040204" pitchFamily="50" charset="-128"/>
                <a:ea typeface="Meiryo UI" panose="020B0604030504040204" pitchFamily="50" charset="-128"/>
              </a:rPr>
              <a:t>の名称を記載</a:t>
            </a:r>
            <a:r>
              <a:rPr lang="ja-JP" altLang="en-US" sz="1000" dirty="0">
                <a:solidFill>
                  <a:schemeClr val="tx1"/>
                </a:solidFill>
                <a:latin typeface="Meiryo UI" panose="020B0604030504040204" pitchFamily="50" charset="-128"/>
                <a:ea typeface="Meiryo UI" panose="020B0604030504040204" pitchFamily="50" charset="-128"/>
              </a:rPr>
              <a:t>してください</a:t>
            </a:r>
            <a:r>
              <a:rPr lang="ja-JP" altLang="ja-JP" sz="1000" dirty="0">
                <a:solidFill>
                  <a:schemeClr val="tx1"/>
                </a:solidFill>
                <a:latin typeface="Meiryo UI" panose="020B0604030504040204" pitchFamily="50" charset="-128"/>
                <a:ea typeface="Meiryo UI" panose="020B0604030504040204" pitchFamily="50" charset="-128"/>
              </a:rPr>
              <a:t>。</a:t>
            </a:r>
          </a:p>
          <a:p>
            <a:pPr algn="just"/>
            <a:r>
              <a:rPr lang="ja-JP" altLang="en-US" sz="1000" dirty="0">
                <a:solidFill>
                  <a:schemeClr val="tx1"/>
                </a:solidFill>
                <a:latin typeface="Meiryo UI" panose="020B0604030504040204" pitchFamily="50" charset="-128"/>
                <a:ea typeface="Meiryo UI" panose="020B0604030504040204" pitchFamily="50" charset="-128"/>
              </a:rPr>
              <a:t>　</a:t>
            </a:r>
            <a:r>
              <a:rPr lang="ja-JP" altLang="ja-JP" sz="1000" dirty="0">
                <a:solidFill>
                  <a:schemeClr val="tx1"/>
                </a:solidFill>
                <a:latin typeface="Meiryo UI" panose="020B0604030504040204" pitchFamily="50" charset="-128"/>
                <a:ea typeface="Meiryo UI" panose="020B0604030504040204" pitchFamily="50" charset="-128"/>
              </a:rPr>
              <a:t>イ　アに加え、同法第</a:t>
            </a:r>
            <a:r>
              <a:rPr lang="en-US" altLang="ja-JP" sz="1000" dirty="0">
                <a:solidFill>
                  <a:schemeClr val="tx1"/>
                </a:solidFill>
                <a:latin typeface="Meiryo UI" panose="020B0604030504040204" pitchFamily="50" charset="-128"/>
                <a:ea typeface="Meiryo UI" panose="020B0604030504040204" pitchFamily="50" charset="-128"/>
              </a:rPr>
              <a:t>14</a:t>
            </a:r>
            <a:r>
              <a:rPr lang="ja-JP" altLang="ja-JP" sz="1000" dirty="0">
                <a:solidFill>
                  <a:schemeClr val="tx1"/>
                </a:solidFill>
                <a:latin typeface="Meiryo UI" panose="020B0604030504040204" pitchFamily="50" charset="-128"/>
                <a:ea typeface="Meiryo UI" panose="020B0604030504040204" pitchFamily="50" charset="-128"/>
              </a:rPr>
              <a:t>条第２項に規定する役員兼務の特例を活用するため、親会</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a:t>
            </a:r>
            <a:r>
              <a:rPr lang="ja-JP" altLang="ja-JP" sz="1000" dirty="0">
                <a:solidFill>
                  <a:schemeClr val="tx1"/>
                </a:solidFill>
                <a:latin typeface="Meiryo UI" panose="020B0604030504040204" pitchFamily="50" charset="-128"/>
                <a:ea typeface="Meiryo UI" panose="020B0604030504040204" pitchFamily="50" charset="-128"/>
              </a:rPr>
              <a:t>社の役員を兼務させる場合</a:t>
            </a:r>
            <a:r>
              <a:rPr lang="ja-JP" altLang="en-US" sz="1000" dirty="0">
                <a:solidFill>
                  <a:schemeClr val="tx1"/>
                </a:solidFill>
                <a:latin typeface="Meiryo UI" panose="020B0604030504040204" pitchFamily="50" charset="-128"/>
                <a:ea typeface="Meiryo UI" panose="020B0604030504040204" pitchFamily="50" charset="-128"/>
              </a:rPr>
              <a:t>には</a:t>
            </a:r>
            <a:r>
              <a:rPr lang="ja-JP" altLang="ja-JP" sz="1000" dirty="0">
                <a:solidFill>
                  <a:schemeClr val="tx1"/>
                </a:solidFill>
                <a:latin typeface="Meiryo UI" panose="020B0604030504040204" pitchFamily="50" charset="-128"/>
                <a:ea typeface="Meiryo UI" panose="020B0604030504040204" pitchFamily="50" charset="-128"/>
              </a:rPr>
              <a:t>、当該親会社の名称、当該親会社が同法第</a:t>
            </a:r>
            <a:r>
              <a:rPr lang="en-US" altLang="ja-JP" sz="1000" dirty="0">
                <a:solidFill>
                  <a:schemeClr val="tx1"/>
                </a:solidFill>
                <a:latin typeface="Meiryo UI" panose="020B0604030504040204" pitchFamily="50" charset="-128"/>
                <a:ea typeface="Meiryo UI" panose="020B0604030504040204" pitchFamily="50" charset="-128"/>
              </a:rPr>
              <a:t>12</a:t>
            </a:r>
            <a:r>
              <a:rPr lang="ja-JP" altLang="ja-JP" sz="1000" dirty="0">
                <a:solidFill>
                  <a:schemeClr val="tx1"/>
                </a:solidFill>
                <a:latin typeface="Meiryo UI" panose="020B0604030504040204" pitchFamily="50" charset="-128"/>
                <a:ea typeface="Meiryo UI" panose="020B0604030504040204" pitchFamily="50" charset="-128"/>
              </a:rPr>
              <a:t>条</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a:t>
            </a:r>
            <a:r>
              <a:rPr lang="ja-JP" altLang="ja-JP" sz="1000" dirty="0">
                <a:solidFill>
                  <a:schemeClr val="tx1"/>
                </a:solidFill>
                <a:latin typeface="Meiryo UI" panose="020B0604030504040204" pitchFamily="50" charset="-128"/>
                <a:ea typeface="Meiryo UI" panose="020B0604030504040204" pitchFamily="50" charset="-128"/>
              </a:rPr>
              <a:t>に規定する認定を受けた市町村</a:t>
            </a:r>
            <a:r>
              <a:rPr lang="ja-JP" altLang="en-US" sz="1000" dirty="0">
                <a:solidFill>
                  <a:schemeClr val="tx1"/>
                </a:solidFill>
                <a:latin typeface="Meiryo UI" panose="020B0604030504040204" pitchFamily="50" charset="-128"/>
                <a:ea typeface="Meiryo UI" panose="020B0604030504040204" pitchFamily="50" charset="-128"/>
              </a:rPr>
              <a:t>等</a:t>
            </a:r>
            <a:r>
              <a:rPr lang="ja-JP" altLang="ja-JP" sz="1000" dirty="0">
                <a:solidFill>
                  <a:schemeClr val="tx1"/>
                </a:solidFill>
                <a:latin typeface="Meiryo UI" panose="020B0604030504040204" pitchFamily="50" charset="-128"/>
                <a:ea typeface="Meiryo UI" panose="020B0604030504040204" pitchFamily="50" charset="-128"/>
              </a:rPr>
              <a:t>の名称、当該親会社が権利を有している</a:t>
            </a:r>
            <a:r>
              <a:rPr lang="ja-JP" altLang="en-US" sz="1000" dirty="0">
                <a:solidFill>
                  <a:schemeClr val="tx1"/>
                </a:solidFill>
                <a:latin typeface="Meiryo UI" panose="020B0604030504040204" pitchFamily="50" charset="-128"/>
                <a:ea typeface="Meiryo UI" panose="020B0604030504040204" pitchFamily="50" charset="-128"/>
              </a:rPr>
              <a:t>経営農</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地が所在する</a:t>
            </a:r>
            <a:r>
              <a:rPr lang="ja-JP" altLang="ja-JP" sz="1000" dirty="0">
                <a:solidFill>
                  <a:schemeClr val="tx1"/>
                </a:solidFill>
                <a:latin typeface="Meiryo UI" panose="020B0604030504040204" pitchFamily="50" charset="-128"/>
                <a:ea typeface="Meiryo UI" panose="020B0604030504040204" pitchFamily="50" charset="-128"/>
              </a:rPr>
              <a:t>市町村の名称、本特例の対象とする兼務役員の氏名、当該兼務役</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a:t>
            </a:r>
            <a:r>
              <a:rPr lang="ja-JP" altLang="ja-JP" sz="1000" dirty="0">
                <a:solidFill>
                  <a:schemeClr val="tx1"/>
                </a:solidFill>
                <a:latin typeface="Meiryo UI" panose="020B0604030504040204" pitchFamily="50" charset="-128"/>
                <a:ea typeface="Meiryo UI" panose="020B0604030504040204" pitchFamily="50" charset="-128"/>
              </a:rPr>
              <a:t>員の親会社における農業従事日数及び子会社における農業従事日数を記載</a:t>
            </a:r>
            <a:r>
              <a:rPr lang="ja-JP" altLang="en-US" sz="1000" dirty="0">
                <a:solidFill>
                  <a:schemeClr val="tx1"/>
                </a:solidFill>
                <a:latin typeface="Meiryo UI" panose="020B0604030504040204" pitchFamily="50" charset="-128"/>
                <a:ea typeface="Meiryo UI" panose="020B0604030504040204" pitchFamily="50" charset="-128"/>
              </a:rPr>
              <a:t>して</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ください。</a:t>
            </a:r>
            <a:endParaRPr lang="ja-JP" altLang="ja-JP" sz="10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573741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5041AFCD-102A-4F3B-92AA-31FCEEF99C9A}"/>
              </a:ext>
            </a:extLst>
          </p:cNvPr>
          <p:cNvPicPr>
            <a:picLocks noChangeAspect="1"/>
          </p:cNvPicPr>
          <p:nvPr/>
        </p:nvPicPr>
        <p:blipFill>
          <a:blip r:embed="rId3"/>
          <a:stretch>
            <a:fillRect/>
          </a:stretch>
        </p:blipFill>
        <p:spPr>
          <a:xfrm>
            <a:off x="1350441" y="1815731"/>
            <a:ext cx="7212440" cy="1548750"/>
          </a:xfrm>
          <a:prstGeom prst="rect">
            <a:avLst/>
          </a:prstGeom>
        </p:spPr>
      </p:pic>
      <p:pic>
        <p:nvPicPr>
          <p:cNvPr id="13" name="図 12">
            <a:extLst>
              <a:ext uri="{FF2B5EF4-FFF2-40B4-BE49-F238E27FC236}">
                <a16:creationId xmlns:a16="http://schemas.microsoft.com/office/drawing/2014/main" id="{4B88C658-BABD-4C92-92D5-F58301D5A648}"/>
              </a:ext>
            </a:extLst>
          </p:cNvPr>
          <p:cNvPicPr>
            <a:picLocks noChangeAspect="1"/>
          </p:cNvPicPr>
          <p:nvPr/>
        </p:nvPicPr>
        <p:blipFill>
          <a:blip r:embed="rId4"/>
          <a:stretch>
            <a:fillRect/>
          </a:stretch>
        </p:blipFill>
        <p:spPr>
          <a:xfrm>
            <a:off x="1182930" y="1603406"/>
            <a:ext cx="7540140" cy="2057400"/>
          </a:xfrm>
          <a:prstGeom prst="rect">
            <a:avLst/>
          </a:prstGeom>
        </p:spPr>
      </p:pic>
      <p:sp>
        <p:nvSpPr>
          <p:cNvPr id="26" name="円/楕円 11">
            <a:extLst>
              <a:ext uri="{FF2B5EF4-FFF2-40B4-BE49-F238E27FC236}">
                <a16:creationId xmlns:a16="http://schemas.microsoft.com/office/drawing/2014/main" id="{7375C307-9A32-46CB-B115-EC5F9D074D46}"/>
              </a:ext>
            </a:extLst>
          </p:cNvPr>
          <p:cNvSpPr/>
          <p:nvPr/>
        </p:nvSpPr>
        <p:spPr>
          <a:xfrm>
            <a:off x="9467850" y="6443663"/>
            <a:ext cx="304800" cy="314325"/>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７</a:t>
            </a:r>
          </a:p>
        </p:txBody>
      </p:sp>
      <p:sp>
        <p:nvSpPr>
          <p:cNvPr id="217" name="角丸四角形 13">
            <a:extLst>
              <a:ext uri="{FF2B5EF4-FFF2-40B4-BE49-F238E27FC236}">
                <a16:creationId xmlns:a16="http://schemas.microsoft.com/office/drawing/2014/main" id="{70E01CEC-8DBE-4AFB-887A-ECA964E69D56}"/>
              </a:ext>
            </a:extLst>
          </p:cNvPr>
          <p:cNvSpPr/>
          <p:nvPr/>
        </p:nvSpPr>
        <p:spPr>
          <a:xfrm>
            <a:off x="1343119" y="1984407"/>
            <a:ext cx="3974033" cy="1373156"/>
          </a:xfrm>
          <a:prstGeom prst="roundRect">
            <a:avLst>
              <a:gd name="adj" fmla="val 1613"/>
            </a:avLst>
          </a:prstGeom>
          <a:noFill/>
          <a:ln w="381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218" name="角丸四角形 13">
            <a:extLst>
              <a:ext uri="{FF2B5EF4-FFF2-40B4-BE49-F238E27FC236}">
                <a16:creationId xmlns:a16="http://schemas.microsoft.com/office/drawing/2014/main" id="{67272F2A-488F-4362-9EE3-AC0894879063}"/>
              </a:ext>
            </a:extLst>
          </p:cNvPr>
          <p:cNvSpPr/>
          <p:nvPr/>
        </p:nvSpPr>
        <p:spPr>
          <a:xfrm>
            <a:off x="2662052" y="2168810"/>
            <a:ext cx="433573" cy="1150654"/>
          </a:xfrm>
          <a:prstGeom prst="roundRect">
            <a:avLst>
              <a:gd name="adj" fmla="val 1613"/>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219" name="角丸四角形 13">
            <a:extLst>
              <a:ext uri="{FF2B5EF4-FFF2-40B4-BE49-F238E27FC236}">
                <a16:creationId xmlns:a16="http://schemas.microsoft.com/office/drawing/2014/main" id="{DA778A9E-DBA0-4692-8234-DB49329FCD31}"/>
              </a:ext>
            </a:extLst>
          </p:cNvPr>
          <p:cNvSpPr/>
          <p:nvPr/>
        </p:nvSpPr>
        <p:spPr>
          <a:xfrm>
            <a:off x="3544123" y="2336832"/>
            <a:ext cx="223015" cy="982631"/>
          </a:xfrm>
          <a:prstGeom prst="roundRect">
            <a:avLst>
              <a:gd name="adj" fmla="val 1613"/>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224" name="吹き出し: 線 223">
            <a:extLst>
              <a:ext uri="{FF2B5EF4-FFF2-40B4-BE49-F238E27FC236}">
                <a16:creationId xmlns:a16="http://schemas.microsoft.com/office/drawing/2014/main" id="{2E713539-3AC4-463D-A9A5-9C21526B8080}"/>
              </a:ext>
            </a:extLst>
          </p:cNvPr>
          <p:cNvSpPr/>
          <p:nvPr/>
        </p:nvSpPr>
        <p:spPr>
          <a:xfrm>
            <a:off x="230430" y="3819590"/>
            <a:ext cx="1905000" cy="1285875"/>
          </a:xfrm>
          <a:prstGeom prst="borderCallout1">
            <a:avLst>
              <a:gd name="adj1" fmla="val -1089"/>
              <a:gd name="adj2" fmla="val 13307"/>
              <a:gd name="adj3" fmla="val -38189"/>
              <a:gd name="adj4" fmla="val 71818"/>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ja-JP" altLang="en-US" sz="1100" dirty="0">
                <a:solidFill>
                  <a:schemeClr val="accent2"/>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「氏名（法人経営にあって</a:t>
            </a:r>
            <a:br>
              <a:rPr lang="ja-JP" altLang="en-US"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は役員の氏名）」欄に、代</a:t>
            </a:r>
            <a:br>
              <a:rPr lang="ja-JP" altLang="en-US"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表者以外の者について、家</a:t>
            </a:r>
            <a:br>
              <a:rPr lang="ja-JP" altLang="en-US"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族経営の場合には農業経</a:t>
            </a:r>
            <a:br>
              <a:rPr lang="ja-JP" altLang="en-US"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営に携わる者の氏名を、法</a:t>
            </a:r>
            <a:br>
              <a:rPr lang="ja-JP" altLang="en-US"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人経営の場合には役員の</a:t>
            </a:r>
            <a:br>
              <a:rPr lang="ja-JP" altLang="en-US"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氏名を記載してください。</a:t>
            </a:r>
          </a:p>
        </p:txBody>
      </p:sp>
      <p:sp>
        <p:nvSpPr>
          <p:cNvPr id="227" name="角丸四角形 13">
            <a:extLst>
              <a:ext uri="{FF2B5EF4-FFF2-40B4-BE49-F238E27FC236}">
                <a16:creationId xmlns:a16="http://schemas.microsoft.com/office/drawing/2014/main" id="{6716FC40-BA39-45D6-B4B7-50B0E8795BCE}"/>
              </a:ext>
            </a:extLst>
          </p:cNvPr>
          <p:cNvSpPr/>
          <p:nvPr/>
        </p:nvSpPr>
        <p:spPr>
          <a:xfrm>
            <a:off x="1382889" y="2168810"/>
            <a:ext cx="845961" cy="1150654"/>
          </a:xfrm>
          <a:prstGeom prst="roundRect">
            <a:avLst>
              <a:gd name="adj" fmla="val 1613"/>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232" name="吹き出し: 線 231">
            <a:extLst>
              <a:ext uri="{FF2B5EF4-FFF2-40B4-BE49-F238E27FC236}">
                <a16:creationId xmlns:a16="http://schemas.microsoft.com/office/drawing/2014/main" id="{40AF08E6-1137-41A7-A64C-7267ACA61346}"/>
              </a:ext>
            </a:extLst>
          </p:cNvPr>
          <p:cNvSpPr/>
          <p:nvPr/>
        </p:nvSpPr>
        <p:spPr>
          <a:xfrm>
            <a:off x="4469428" y="3819590"/>
            <a:ext cx="1905000" cy="642937"/>
          </a:xfrm>
          <a:prstGeom prst="borderCallout1">
            <a:avLst>
              <a:gd name="adj1" fmla="val -1663"/>
              <a:gd name="adj2" fmla="val 3307"/>
              <a:gd name="adj3" fmla="val -76519"/>
              <a:gd name="adj4" fmla="val -42682"/>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ja-JP"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「主たる従事者」欄には、 </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主たる従事者である場合</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には○を記載してください。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4" name="吹き出し: 線 233">
            <a:extLst>
              <a:ext uri="{FF2B5EF4-FFF2-40B4-BE49-F238E27FC236}">
                <a16:creationId xmlns:a16="http://schemas.microsoft.com/office/drawing/2014/main" id="{89BF5FC5-10F3-4F2D-9038-2BCB0625C605}"/>
              </a:ext>
            </a:extLst>
          </p:cNvPr>
          <p:cNvSpPr/>
          <p:nvPr/>
        </p:nvSpPr>
        <p:spPr>
          <a:xfrm>
            <a:off x="998027" y="386967"/>
            <a:ext cx="7088697" cy="669167"/>
          </a:xfrm>
          <a:prstGeom prst="borderCallout1">
            <a:avLst>
              <a:gd name="adj1" fmla="val 99798"/>
              <a:gd name="adj2" fmla="val 138"/>
              <a:gd name="adj3" fmla="val 237114"/>
              <a:gd name="adj4" fmla="val 6396"/>
            </a:avLst>
          </a:prstGeom>
          <a:noFill/>
          <a:ln w="285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solidFill>
                  <a:srgbClr val="FF000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a:t>
            </a:r>
            <a:r>
              <a:rPr lang="ja-JP" altLang="ja-JP" sz="1100" dirty="0">
                <a:solidFill>
                  <a:schemeClr val="tx1"/>
                </a:solidFill>
                <a:latin typeface="Meiryo UI" panose="020B0604030504040204" pitchFamily="50" charset="-128"/>
                <a:ea typeface="Meiryo UI" panose="020B0604030504040204" pitchFamily="50" charset="-128"/>
              </a:rPr>
              <a:t>「①　経営の構成」の「（１）構成員」欄には、</a:t>
            </a:r>
            <a:r>
              <a:rPr lang="ja-JP" altLang="en-US" sz="1100" dirty="0">
                <a:solidFill>
                  <a:schemeClr val="tx1"/>
                </a:solidFill>
                <a:latin typeface="Meiryo UI" panose="020B0604030504040204" pitchFamily="50" charset="-128"/>
                <a:ea typeface="Meiryo UI" panose="020B0604030504040204" pitchFamily="50" charset="-128"/>
              </a:rPr>
              <a:t>農業経営に携わる者の担当業務及び年間農業従事日数等について、</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その</a:t>
            </a:r>
            <a:r>
              <a:rPr lang="ja-JP" altLang="en-US" sz="1100" dirty="0">
                <a:solidFill>
                  <a:srgbClr val="FF0000"/>
                </a:solidFill>
                <a:latin typeface="Meiryo UI" panose="020B0604030504040204" pitchFamily="50" charset="-128"/>
                <a:ea typeface="Meiryo UI" panose="020B0604030504040204" pitchFamily="50" charset="-128"/>
              </a:rPr>
              <a:t>現状及び現在想定し得る範囲での見通しを記載してください</a:t>
            </a:r>
            <a:r>
              <a:rPr lang="ja-JP" altLang="en-US" sz="1100" dirty="0">
                <a:solidFill>
                  <a:schemeClr val="tx1"/>
                </a:solidFill>
                <a:latin typeface="Meiryo UI" panose="020B0604030504040204" pitchFamily="50" charset="-128"/>
                <a:ea typeface="Meiryo UI" panose="020B0604030504040204" pitchFamily="50" charset="-128"/>
              </a:rPr>
              <a:t>。この場合、現在は農業経営に携わっているが５年以内</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に離農する見込みの者及び現在は就農していないが５年以内には経営に参画する見込みの者についても記載してください。</a:t>
            </a:r>
          </a:p>
        </p:txBody>
      </p:sp>
      <p:sp>
        <p:nvSpPr>
          <p:cNvPr id="235" name="吹き出し: 線 234">
            <a:extLst>
              <a:ext uri="{FF2B5EF4-FFF2-40B4-BE49-F238E27FC236}">
                <a16:creationId xmlns:a16="http://schemas.microsoft.com/office/drawing/2014/main" id="{340A6827-E75F-493D-958E-E401E066F8EC}"/>
              </a:ext>
            </a:extLst>
          </p:cNvPr>
          <p:cNvSpPr/>
          <p:nvPr/>
        </p:nvSpPr>
        <p:spPr>
          <a:xfrm>
            <a:off x="2353219" y="3838653"/>
            <a:ext cx="1905000" cy="1415941"/>
          </a:xfrm>
          <a:prstGeom prst="borderCallout1">
            <a:avLst>
              <a:gd name="adj1" fmla="val -1089"/>
              <a:gd name="adj2" fmla="val 5307"/>
              <a:gd name="adj3" fmla="val -41522"/>
              <a:gd name="adj4" fmla="val 28068"/>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ja-JP" sz="1100" dirty="0">
                <a:solidFill>
                  <a:srgbClr val="00B05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「代表者との続柄（法人</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経営にあっては役職）」欄に</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は、代表者にあってはその旨</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を記載し、家族経営の場合</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には代表者を基準とした続柄</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を、法人経営の場合には役</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職を、それぞれ記載してく</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ださ</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6" name="角丸四角形 13">
            <a:extLst>
              <a:ext uri="{FF2B5EF4-FFF2-40B4-BE49-F238E27FC236}">
                <a16:creationId xmlns:a16="http://schemas.microsoft.com/office/drawing/2014/main" id="{DD348640-2D5F-4DF0-BE91-6D3541C68FE4}"/>
              </a:ext>
            </a:extLst>
          </p:cNvPr>
          <p:cNvSpPr/>
          <p:nvPr/>
        </p:nvSpPr>
        <p:spPr>
          <a:xfrm>
            <a:off x="4652963" y="2333442"/>
            <a:ext cx="190863" cy="986022"/>
          </a:xfrm>
          <a:prstGeom prst="roundRect">
            <a:avLst>
              <a:gd name="adj" fmla="val 1613"/>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cxnSp>
        <p:nvCxnSpPr>
          <p:cNvPr id="238" name="直線コネクタ 237">
            <a:extLst>
              <a:ext uri="{FF2B5EF4-FFF2-40B4-BE49-F238E27FC236}">
                <a16:creationId xmlns:a16="http://schemas.microsoft.com/office/drawing/2014/main" id="{F1F3C05D-DDC0-4E1E-9765-4732ED74EEAB}"/>
              </a:ext>
            </a:extLst>
          </p:cNvPr>
          <p:cNvCxnSpPr>
            <a:cxnSpLocks/>
            <a:endCxn id="236" idx="2"/>
          </p:cNvCxnSpPr>
          <p:nvPr/>
        </p:nvCxnSpPr>
        <p:spPr>
          <a:xfrm flipV="1">
            <a:off x="4545258" y="3319464"/>
            <a:ext cx="203137" cy="500128"/>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2491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図 12">
            <a:extLst>
              <a:ext uri="{FF2B5EF4-FFF2-40B4-BE49-F238E27FC236}">
                <a16:creationId xmlns:a16="http://schemas.microsoft.com/office/drawing/2014/main" id="{4B88C658-BABD-4C92-92D5-F58301D5A648}"/>
              </a:ext>
            </a:extLst>
          </p:cNvPr>
          <p:cNvPicPr>
            <a:picLocks noChangeAspect="1"/>
          </p:cNvPicPr>
          <p:nvPr/>
        </p:nvPicPr>
        <p:blipFill>
          <a:blip r:embed="rId3"/>
          <a:stretch>
            <a:fillRect/>
          </a:stretch>
        </p:blipFill>
        <p:spPr>
          <a:xfrm>
            <a:off x="2381250" y="1219199"/>
            <a:ext cx="5143500" cy="3114675"/>
          </a:xfrm>
          <a:prstGeom prst="rect">
            <a:avLst/>
          </a:prstGeom>
        </p:spPr>
      </p:pic>
      <p:sp>
        <p:nvSpPr>
          <p:cNvPr id="26" name="円/楕円 11">
            <a:extLst>
              <a:ext uri="{FF2B5EF4-FFF2-40B4-BE49-F238E27FC236}">
                <a16:creationId xmlns:a16="http://schemas.microsoft.com/office/drawing/2014/main" id="{7375C307-9A32-46CB-B115-EC5F9D074D46}"/>
              </a:ext>
            </a:extLst>
          </p:cNvPr>
          <p:cNvSpPr/>
          <p:nvPr/>
        </p:nvSpPr>
        <p:spPr>
          <a:xfrm>
            <a:off x="9467850" y="6443663"/>
            <a:ext cx="304800" cy="314325"/>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８</a:t>
            </a:r>
          </a:p>
        </p:txBody>
      </p:sp>
      <p:pic>
        <p:nvPicPr>
          <p:cNvPr id="4" name="図 3">
            <a:extLst>
              <a:ext uri="{FF2B5EF4-FFF2-40B4-BE49-F238E27FC236}">
                <a16:creationId xmlns:a16="http://schemas.microsoft.com/office/drawing/2014/main" id="{AF5D2076-2A0F-4886-859F-CD2C7BFC1432}"/>
              </a:ext>
            </a:extLst>
          </p:cNvPr>
          <p:cNvPicPr>
            <a:picLocks noChangeAspect="1"/>
          </p:cNvPicPr>
          <p:nvPr/>
        </p:nvPicPr>
        <p:blipFill>
          <a:blip r:embed="rId4"/>
          <a:stretch>
            <a:fillRect/>
          </a:stretch>
        </p:blipFill>
        <p:spPr>
          <a:xfrm>
            <a:off x="2857673" y="1402058"/>
            <a:ext cx="4190653" cy="2664375"/>
          </a:xfrm>
          <a:prstGeom prst="rect">
            <a:avLst/>
          </a:prstGeom>
        </p:spPr>
      </p:pic>
      <p:sp>
        <p:nvSpPr>
          <p:cNvPr id="21" name="角丸四角形 13">
            <a:extLst>
              <a:ext uri="{FF2B5EF4-FFF2-40B4-BE49-F238E27FC236}">
                <a16:creationId xmlns:a16="http://schemas.microsoft.com/office/drawing/2014/main" id="{BF1A09DA-18FC-45E3-AA20-04508671B48C}"/>
              </a:ext>
            </a:extLst>
          </p:cNvPr>
          <p:cNvSpPr/>
          <p:nvPr/>
        </p:nvSpPr>
        <p:spPr>
          <a:xfrm>
            <a:off x="2857673" y="1738311"/>
            <a:ext cx="3066877" cy="2328122"/>
          </a:xfrm>
          <a:prstGeom prst="roundRect">
            <a:avLst>
              <a:gd name="adj" fmla="val 1613"/>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22" name="吹き出し: 線 21">
            <a:extLst>
              <a:ext uri="{FF2B5EF4-FFF2-40B4-BE49-F238E27FC236}">
                <a16:creationId xmlns:a16="http://schemas.microsoft.com/office/drawing/2014/main" id="{998FFBC1-EFED-4A57-9382-BF5858E8F4F6}"/>
              </a:ext>
            </a:extLst>
          </p:cNvPr>
          <p:cNvSpPr/>
          <p:nvPr/>
        </p:nvSpPr>
        <p:spPr>
          <a:xfrm>
            <a:off x="1266824" y="4516733"/>
            <a:ext cx="4067175" cy="1290728"/>
          </a:xfrm>
          <a:prstGeom prst="borderCallout1">
            <a:avLst>
              <a:gd name="adj1" fmla="val -34802"/>
              <a:gd name="adj2" fmla="val 45954"/>
              <a:gd name="adj3" fmla="val 891"/>
              <a:gd name="adj4" fmla="val 14264"/>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solidFill>
                  <a:srgbClr val="00B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「農業用機械等の名称」欄には、生産方式の合理化のために、</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取得する予定の農業用の機械及び装置、器具及び備品、建物及び</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その附属設備、構築物並びにソフトウェア等を記載してください。</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（複数記載可）</a:t>
            </a:r>
            <a:endParaRPr lang="en-US" altLang="ja-JP" sz="1100" dirty="0">
              <a:solidFill>
                <a:schemeClr val="tx1"/>
              </a:solidFill>
              <a:latin typeface="Meiryo UI" panose="020B0604030504040204" pitchFamily="50" charset="-128"/>
              <a:ea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rgbClr val="00B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②「（３）農用地及び農業生産施設」に記載しているものは記載</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不要です。</a:t>
            </a:r>
          </a:p>
        </p:txBody>
      </p:sp>
    </p:spTree>
    <p:extLst>
      <p:ext uri="{BB962C8B-B14F-4D97-AF65-F5344CB8AC3E}">
        <p14:creationId xmlns:p14="http://schemas.microsoft.com/office/powerpoint/2010/main" val="39449952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BE40B5C0-0EAE-4FDE-A610-3730A1452E00}"/>
              </a:ext>
            </a:extLst>
          </p:cNvPr>
          <p:cNvSpPr/>
          <p:nvPr/>
        </p:nvSpPr>
        <p:spPr>
          <a:xfrm>
            <a:off x="0" y="1927924"/>
            <a:ext cx="9931895" cy="1141036"/>
          </a:xfrm>
          <a:prstGeom prst="rect">
            <a:avLst/>
          </a:prstGeom>
          <a:solidFill>
            <a:schemeClr val="accent3">
              <a:lumMod val="40000"/>
              <a:lumOff val="6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2" name="タイトル 1"/>
          <p:cNvSpPr txBox="1">
            <a:spLocks/>
          </p:cNvSpPr>
          <p:nvPr/>
        </p:nvSpPr>
        <p:spPr>
          <a:xfrm>
            <a:off x="-25895" y="2233958"/>
            <a:ext cx="9929550" cy="528968"/>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rPr>
              <a:t>農業経営改善計画の所得水準の算出方法（案）</a:t>
            </a:r>
            <a:endParaRPr kumimoji="1" lang="en-US" altLang="ja-JP"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endParaRPr>
          </a:p>
        </p:txBody>
      </p:sp>
      <p:sp>
        <p:nvSpPr>
          <p:cNvPr id="3" name="サブタイトル 2"/>
          <p:cNvSpPr txBox="1">
            <a:spLocks/>
          </p:cNvSpPr>
          <p:nvPr/>
        </p:nvSpPr>
        <p:spPr>
          <a:xfrm>
            <a:off x="0" y="5296154"/>
            <a:ext cx="9931894" cy="528968"/>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経営局 経営政策課</a:t>
            </a:r>
            <a:endParaRPr kumimoji="1"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5" name="テキスト ボックス 4">
            <a:extLst>
              <a:ext uri="{FF2B5EF4-FFF2-40B4-BE49-F238E27FC236}">
                <a16:creationId xmlns:a16="http://schemas.microsoft.com/office/drawing/2014/main" id="{FF83F668-3A42-45F6-A37F-98226F2ED10F}"/>
              </a:ext>
            </a:extLst>
          </p:cNvPr>
          <p:cNvSpPr txBox="1"/>
          <p:nvPr/>
        </p:nvSpPr>
        <p:spPr>
          <a:xfrm>
            <a:off x="8388232" y="252324"/>
            <a:ext cx="1512168"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参　考</a:t>
            </a:r>
          </a:p>
        </p:txBody>
      </p:sp>
      <p:sp>
        <p:nvSpPr>
          <p:cNvPr id="7" name="正方形/長方形 6">
            <a:extLst>
              <a:ext uri="{FF2B5EF4-FFF2-40B4-BE49-F238E27FC236}">
                <a16:creationId xmlns:a16="http://schemas.microsoft.com/office/drawing/2014/main" id="{DD9F6944-BFAA-43E1-8937-2AFBF15B2DD4}"/>
              </a:ext>
            </a:extLst>
          </p:cNvPr>
          <p:cNvSpPr/>
          <p:nvPr/>
        </p:nvSpPr>
        <p:spPr>
          <a:xfrm>
            <a:off x="8064896" y="236775"/>
            <a:ext cx="1512168" cy="38391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8" name="円/楕円 11">
            <a:extLst>
              <a:ext uri="{FF2B5EF4-FFF2-40B4-BE49-F238E27FC236}">
                <a16:creationId xmlns:a16="http://schemas.microsoft.com/office/drawing/2014/main" id="{2D39B6BA-561B-4D79-903F-A8BF19A6E649}"/>
              </a:ext>
            </a:extLst>
          </p:cNvPr>
          <p:cNvSpPr/>
          <p:nvPr/>
        </p:nvSpPr>
        <p:spPr>
          <a:xfrm>
            <a:off x="9467850" y="6443663"/>
            <a:ext cx="304800" cy="314325"/>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９</a:t>
            </a:r>
          </a:p>
        </p:txBody>
      </p:sp>
    </p:spTree>
    <p:extLst>
      <p:ext uri="{BB962C8B-B14F-4D97-AF65-F5344CB8AC3E}">
        <p14:creationId xmlns:p14="http://schemas.microsoft.com/office/powerpoint/2010/main" val="424225993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4134</TotalTime>
  <Words>543</Words>
  <Application>Microsoft Office PowerPoint</Application>
  <PresentationFormat>A4 210 x 297 mm</PresentationFormat>
  <Paragraphs>286</Paragraphs>
  <Slides>11</Slides>
  <Notes>10</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11</vt:i4>
      </vt:variant>
    </vt:vector>
  </HeadingPairs>
  <TitlesOfParts>
    <vt:vector size="19" baseType="lpstr">
      <vt:lpstr>Meiryo UI</vt:lpstr>
      <vt:lpstr>ＭＳ Ｐゴシック</vt:lpstr>
      <vt:lpstr>游ゴシック</vt:lpstr>
      <vt:lpstr>Arial</vt:lpstr>
      <vt:lpstr>Calibri</vt:lpstr>
      <vt:lpstr>Calibri Light</vt:lpstr>
      <vt:lpstr>Office テーマ</vt:lpstr>
      <vt:lpstr>Blank</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農林水産省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農林水産省</dc:creator>
  <cp:lastModifiedBy>道永　幸親</cp:lastModifiedBy>
  <cp:revision>191</cp:revision>
  <cp:lastPrinted>2019-10-24T04:28:54Z</cp:lastPrinted>
  <dcterms:created xsi:type="dcterms:W3CDTF">2019-03-01T02:10:36Z</dcterms:created>
  <dcterms:modified xsi:type="dcterms:W3CDTF">2020-03-02T10:29:22Z</dcterms:modified>
</cp:coreProperties>
</file>