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&#65279;<?xml version="1.0" encoding="UTF-8" standalone="yes"?>
<Relationships xmlns="http://schemas.openxmlformats.org/package/2006/relationships">
  <Relationship Id="rId3" Type="http://schemas.openxmlformats.org/officeDocument/2006/relationships/extended-properties" Target="docProps/app.xml" />
  <Relationship Id="rId2" Type="http://schemas.openxmlformats.org/package/2006/relationships/metadata/core-properties" Target="docProps/core.xml" />
  <Relationship Id="rId1" Type="http://schemas.openxmlformats.org/officeDocument/2006/relationships/officeDocument" Target="ppt/presentation.xml" />
  <Relationship Id="rId5" Type="http://schemas.microsoft.com/office/2020/02/relationships/classificationlabels" Target="docMetadata/LabelInfo.xml" />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
  </p:notesMasterIdLst>
  <p:sldIdLst>
    <p:sldId id="838840584" r:id="rId5"/>
    <p:sldId id="838840583" r:id="rId6"/>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231219_修正" id="{6A1A380E-6B34-4F1B-AB07-74A349F927CC}">
          <p14:sldIdLst>
            <p14:sldId id="838840584"/>
            <p14:sldId id="838840583"/>
          </p14:sldIdLst>
        </p14:section>
      </p14:sectionLst>
    </p:ext>
    <p:ext uri="{EFAFB233-063F-42B5-8137-9DF3F51BA10A}">
      <p15:sldGuideLst xmlns:p15="http://schemas.microsoft.com/office/powerpoint/2012/main">
        <p15:guide id="1" orient="horz" pos="4708"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AF"/>
    <a:srgbClr val="FEDFE1"/>
    <a:srgbClr val="DAE3F3"/>
    <a:srgbClr val="E9EE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9DAE77-8779-483F-A9F1-3BE6729560FB}" v="16" dt="2023-12-28T10:13:34.205"/>
    <p1510:client id="{E62CB131-B469-46D2-B343-FF12EAD88C7D}" v="4" dt="2023-12-28T08:56:25.9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2940" y="66"/>
      </p:cViewPr>
      <p:guideLst>
        <p:guide orient="horz" pos="4708"/>
        <p:guide pos="2160"/>
      </p:guideLst>
    </p:cSldViewPr>
  </p:slideViewPr>
  <p:notesTextViewPr>
    <p:cViewPr>
      <p:scale>
        <a:sx n="1" d="1"/>
        <a:sy n="1" d="1"/>
      </p:scale>
      <p:origin x="0" y="0"/>
    </p:cViewPr>
  </p:notesTextViewPr>
  <p:gridSpacing cx="72008" cy="72008"/>
</p:viewPr>
</file>

<file path=ppt/_rels/presentation.xml.rels>&#65279;<?xml version="1.0" encoding="UTF-8" standalone="yes"?>
<Relationships xmlns="http://schemas.openxmlformats.org/package/2006/relationships">
  <Relationship Id="rId8" Type="http://schemas.openxmlformats.org/officeDocument/2006/relationships/presProps" Target="presProps.xml" />
  <Relationship Id="rId13" Type="http://schemas.microsoft.com/office/2015/10/relationships/revisionInfo" Target="revisionInfo.xml" />
  <Relationship Id="rId3" Type="http://schemas.openxmlformats.org/officeDocument/2006/relationships/customXml" Target="../customXml/item3.xml" />
  <Relationship Id="rId7" Type="http://schemas.openxmlformats.org/officeDocument/2006/relationships/notesMaster" Target="notesMasters/notesMaster1.xml" />
  <Relationship Id="rId12" Type="http://schemas.microsoft.com/office/2016/11/relationships/changesInfo" Target="changesInfos/changesInfo1.xml" />
  <Relationship Id="rId2" Type="http://schemas.openxmlformats.org/officeDocument/2006/relationships/customXml" Target="../customXml/item2.xml" />
  <Relationship Id="rId1" Type="http://schemas.openxmlformats.org/officeDocument/2006/relationships/customXml" Target="../customXml/item1.xml" />
  <Relationship Id="rId6" Type="http://schemas.openxmlformats.org/officeDocument/2006/relationships/slide" Target="slides/slide2.xml" />
  <Relationship Id="rId11" Type="http://schemas.openxmlformats.org/officeDocument/2006/relationships/tableStyles" Target="tableStyles.xml" />
  <Relationship Id="rId5" Type="http://schemas.openxmlformats.org/officeDocument/2006/relationships/slide" Target="slides/slide1.xml" />
  <Relationship Id="rId10" Type="http://schemas.openxmlformats.org/officeDocument/2006/relationships/theme" Target="theme/theme1.xml" />
  <Relationship Id="rId4" Type="http://schemas.openxmlformats.org/officeDocument/2006/relationships/slideMaster" Target="slideMasters/slideMaster1.xml" />
  <Relationship Id="rId9" Type="http://schemas.openxmlformats.org/officeDocument/2006/relationships/viewProps" Target="viewProps.xml" />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山科 雄志(yamashina-yuuji)" userId="3a02a96f-e7bc-40b8-a6c5-db7901760914" providerId="ADAL" clId="{E62CB131-B469-46D2-B343-FF12EAD88C7D}"/>
    <pc:docChg chg="undo redo custSel modSld">
      <pc:chgData name="山科 雄志(yamashina-yuuji)" userId="3a02a96f-e7bc-40b8-a6c5-db7901760914" providerId="ADAL" clId="{E62CB131-B469-46D2-B343-FF12EAD88C7D}" dt="2023-12-28T08:59:31.071" v="74" actId="948"/>
      <pc:docMkLst>
        <pc:docMk/>
      </pc:docMkLst>
      <pc:sldChg chg="modSp mod">
        <pc:chgData name="山科 雄志(yamashina-yuuji)" userId="3a02a96f-e7bc-40b8-a6c5-db7901760914" providerId="ADAL" clId="{E62CB131-B469-46D2-B343-FF12EAD88C7D}" dt="2023-12-28T08:59:31.071" v="74" actId="948"/>
        <pc:sldMkLst>
          <pc:docMk/>
          <pc:sldMk cId="1393073906" sldId="838840584"/>
        </pc:sldMkLst>
        <pc:spChg chg="mod">
          <ac:chgData name="山科 雄志(yamashina-yuuji)" userId="3a02a96f-e7bc-40b8-a6c5-db7901760914" providerId="ADAL" clId="{E62CB131-B469-46D2-B343-FF12EAD88C7D}" dt="2023-12-28T08:58:09.200" v="34" actId="1035"/>
          <ac:spMkLst>
            <pc:docMk/>
            <pc:sldMk cId="1393073906" sldId="838840584"/>
            <ac:spMk id="22" creationId="{24BDCB3F-0F71-9074-441A-E390A7B9ED3D}"/>
          </ac:spMkLst>
        </pc:spChg>
        <pc:spChg chg="mod">
          <ac:chgData name="山科 雄志(yamashina-yuuji)" userId="3a02a96f-e7bc-40b8-a6c5-db7901760914" providerId="ADAL" clId="{E62CB131-B469-46D2-B343-FF12EAD88C7D}" dt="2023-12-28T08:58:09.200" v="34" actId="1035"/>
          <ac:spMkLst>
            <pc:docMk/>
            <pc:sldMk cId="1393073906" sldId="838840584"/>
            <ac:spMk id="27" creationId="{CF3BB44F-8977-6AFD-5AAC-ACA472C72DE9}"/>
          </ac:spMkLst>
        </pc:spChg>
        <pc:spChg chg="mod">
          <ac:chgData name="山科 雄志(yamashina-yuuji)" userId="3a02a96f-e7bc-40b8-a6c5-db7901760914" providerId="ADAL" clId="{E62CB131-B469-46D2-B343-FF12EAD88C7D}" dt="2023-12-28T08:58:09.200" v="34" actId="1035"/>
          <ac:spMkLst>
            <pc:docMk/>
            <pc:sldMk cId="1393073906" sldId="838840584"/>
            <ac:spMk id="30" creationId="{F326BEB4-FCF8-3818-A7CD-C4FC637DB1A2}"/>
          </ac:spMkLst>
        </pc:spChg>
        <pc:spChg chg="mod">
          <ac:chgData name="山科 雄志(yamashina-yuuji)" userId="3a02a96f-e7bc-40b8-a6c5-db7901760914" providerId="ADAL" clId="{E62CB131-B469-46D2-B343-FF12EAD88C7D}" dt="2023-12-28T08:59:31.071" v="74" actId="948"/>
          <ac:spMkLst>
            <pc:docMk/>
            <pc:sldMk cId="1393073906" sldId="838840584"/>
            <ac:spMk id="31" creationId="{7255C306-BD10-F6A8-E311-3092AE7A4269}"/>
          </ac:spMkLst>
        </pc:spChg>
        <pc:spChg chg="mod">
          <ac:chgData name="山科 雄志(yamashina-yuuji)" userId="3a02a96f-e7bc-40b8-a6c5-db7901760914" providerId="ADAL" clId="{E62CB131-B469-46D2-B343-FF12EAD88C7D}" dt="2023-12-28T08:58:09.200" v="34" actId="1035"/>
          <ac:spMkLst>
            <pc:docMk/>
            <pc:sldMk cId="1393073906" sldId="838840584"/>
            <ac:spMk id="32" creationId="{E2F67E1F-A094-865B-1E8E-B2D38ACFFB16}"/>
          </ac:spMkLst>
        </pc:spChg>
        <pc:spChg chg="mod">
          <ac:chgData name="山科 雄志(yamashina-yuuji)" userId="3a02a96f-e7bc-40b8-a6c5-db7901760914" providerId="ADAL" clId="{E62CB131-B469-46D2-B343-FF12EAD88C7D}" dt="2023-12-28T08:58:09.200" v="34" actId="1035"/>
          <ac:spMkLst>
            <pc:docMk/>
            <pc:sldMk cId="1393073906" sldId="838840584"/>
            <ac:spMk id="40" creationId="{15AC7C29-8A3D-48AE-920F-399A0C3F5385}"/>
          </ac:spMkLst>
        </pc:spChg>
        <pc:spChg chg="mod">
          <ac:chgData name="山科 雄志(yamashina-yuuji)" userId="3a02a96f-e7bc-40b8-a6c5-db7901760914" providerId="ADAL" clId="{E62CB131-B469-46D2-B343-FF12EAD88C7D}" dt="2023-12-28T08:58:09.200" v="34" actId="1035"/>
          <ac:spMkLst>
            <pc:docMk/>
            <pc:sldMk cId="1393073906" sldId="838840584"/>
            <ac:spMk id="41" creationId="{2CBEA067-7DED-680C-DD1E-963DF617608E}"/>
          </ac:spMkLst>
        </pc:spChg>
        <pc:spChg chg="mod">
          <ac:chgData name="山科 雄志(yamashina-yuuji)" userId="3a02a96f-e7bc-40b8-a6c5-db7901760914" providerId="ADAL" clId="{E62CB131-B469-46D2-B343-FF12EAD88C7D}" dt="2023-12-28T08:58:09.200" v="34" actId="1035"/>
          <ac:spMkLst>
            <pc:docMk/>
            <pc:sldMk cId="1393073906" sldId="838840584"/>
            <ac:spMk id="43" creationId="{C7E80427-28D3-E8BE-6F76-DFE0ADFDD173}"/>
          </ac:spMkLst>
        </pc:spChg>
        <pc:spChg chg="mod">
          <ac:chgData name="山科 雄志(yamashina-yuuji)" userId="3a02a96f-e7bc-40b8-a6c5-db7901760914" providerId="ADAL" clId="{E62CB131-B469-46D2-B343-FF12EAD88C7D}" dt="2023-12-28T08:58:09.200" v="34" actId="1035"/>
          <ac:spMkLst>
            <pc:docMk/>
            <pc:sldMk cId="1393073906" sldId="838840584"/>
            <ac:spMk id="64" creationId="{6B8D7973-DFBC-C585-87F1-1E79B1450421}"/>
          </ac:spMkLst>
        </pc:spChg>
        <pc:spChg chg="mod">
          <ac:chgData name="山科 雄志(yamashina-yuuji)" userId="3a02a96f-e7bc-40b8-a6c5-db7901760914" providerId="ADAL" clId="{E62CB131-B469-46D2-B343-FF12EAD88C7D}" dt="2023-12-28T08:58:09.200" v="34" actId="1035"/>
          <ac:spMkLst>
            <pc:docMk/>
            <pc:sldMk cId="1393073906" sldId="838840584"/>
            <ac:spMk id="67" creationId="{CC780083-A429-D238-A615-01A56B6677DD}"/>
          </ac:spMkLst>
        </pc:spChg>
        <pc:spChg chg="mod">
          <ac:chgData name="山科 雄志(yamashina-yuuji)" userId="3a02a96f-e7bc-40b8-a6c5-db7901760914" providerId="ADAL" clId="{E62CB131-B469-46D2-B343-FF12EAD88C7D}" dt="2023-12-28T08:58:09.200" v="34" actId="1035"/>
          <ac:spMkLst>
            <pc:docMk/>
            <pc:sldMk cId="1393073906" sldId="838840584"/>
            <ac:spMk id="85" creationId="{9622D455-1EB9-BDAA-49F4-8331658C2518}"/>
          </ac:spMkLst>
        </pc:spChg>
        <pc:spChg chg="mod">
          <ac:chgData name="山科 雄志(yamashina-yuuji)" userId="3a02a96f-e7bc-40b8-a6c5-db7901760914" providerId="ADAL" clId="{E62CB131-B469-46D2-B343-FF12EAD88C7D}" dt="2023-12-28T08:58:09.200" v="34" actId="1035"/>
          <ac:spMkLst>
            <pc:docMk/>
            <pc:sldMk cId="1393073906" sldId="838840584"/>
            <ac:spMk id="86" creationId="{CD40FCED-441B-EC4F-8AB0-02E3F3C83BE3}"/>
          </ac:spMkLst>
        </pc:spChg>
        <pc:spChg chg="mod">
          <ac:chgData name="山科 雄志(yamashina-yuuji)" userId="3a02a96f-e7bc-40b8-a6c5-db7901760914" providerId="ADAL" clId="{E62CB131-B469-46D2-B343-FF12EAD88C7D}" dt="2023-12-28T08:58:09.200" v="34" actId="1035"/>
          <ac:spMkLst>
            <pc:docMk/>
            <pc:sldMk cId="1393073906" sldId="838840584"/>
            <ac:spMk id="87" creationId="{4D981379-AEEA-4881-AD4C-471D4D213E8F}"/>
          </ac:spMkLst>
        </pc:spChg>
        <pc:spChg chg="mod">
          <ac:chgData name="山科 雄志(yamashina-yuuji)" userId="3a02a96f-e7bc-40b8-a6c5-db7901760914" providerId="ADAL" clId="{E62CB131-B469-46D2-B343-FF12EAD88C7D}" dt="2023-12-28T08:58:09.200" v="34" actId="1035"/>
          <ac:spMkLst>
            <pc:docMk/>
            <pc:sldMk cId="1393073906" sldId="838840584"/>
            <ac:spMk id="91" creationId="{7B9EBC5D-C3D6-48D9-8588-38380DF60F35}"/>
          </ac:spMkLst>
        </pc:spChg>
        <pc:spChg chg="mod">
          <ac:chgData name="山科 雄志(yamashina-yuuji)" userId="3a02a96f-e7bc-40b8-a6c5-db7901760914" providerId="ADAL" clId="{E62CB131-B469-46D2-B343-FF12EAD88C7D}" dt="2023-12-28T08:58:09.200" v="34" actId="1035"/>
          <ac:spMkLst>
            <pc:docMk/>
            <pc:sldMk cId="1393073906" sldId="838840584"/>
            <ac:spMk id="99" creationId="{9B0C5688-61B7-45B2-875A-A3E7B20FC419}"/>
          </ac:spMkLst>
        </pc:spChg>
        <pc:spChg chg="mod">
          <ac:chgData name="山科 雄志(yamashina-yuuji)" userId="3a02a96f-e7bc-40b8-a6c5-db7901760914" providerId="ADAL" clId="{E62CB131-B469-46D2-B343-FF12EAD88C7D}" dt="2023-12-28T08:58:09.200" v="34" actId="1035"/>
          <ac:spMkLst>
            <pc:docMk/>
            <pc:sldMk cId="1393073906" sldId="838840584"/>
            <ac:spMk id="108" creationId="{3ED00845-01AE-A1C0-AF91-6EE4B6C5BA18}"/>
          </ac:spMkLst>
        </pc:spChg>
        <pc:spChg chg="mod">
          <ac:chgData name="山科 雄志(yamashina-yuuji)" userId="3a02a96f-e7bc-40b8-a6c5-db7901760914" providerId="ADAL" clId="{E62CB131-B469-46D2-B343-FF12EAD88C7D}" dt="2023-12-28T08:58:09.200" v="34" actId="1035"/>
          <ac:spMkLst>
            <pc:docMk/>
            <pc:sldMk cId="1393073906" sldId="838840584"/>
            <ac:spMk id="109" creationId="{B513F11D-F85B-3BC6-A70F-06630E4A4DDF}"/>
          </ac:spMkLst>
        </pc:spChg>
        <pc:spChg chg="mod">
          <ac:chgData name="山科 雄志(yamashina-yuuji)" userId="3a02a96f-e7bc-40b8-a6c5-db7901760914" providerId="ADAL" clId="{E62CB131-B469-46D2-B343-FF12EAD88C7D}" dt="2023-12-28T08:58:09.200" v="34" actId="1035"/>
          <ac:spMkLst>
            <pc:docMk/>
            <pc:sldMk cId="1393073906" sldId="838840584"/>
            <ac:spMk id="110" creationId="{2C251CCF-4907-32E7-C0E5-8073F8FE663F}"/>
          </ac:spMkLst>
        </pc:spChg>
        <pc:grpChg chg="mod">
          <ac:chgData name="山科 雄志(yamashina-yuuji)" userId="3a02a96f-e7bc-40b8-a6c5-db7901760914" providerId="ADAL" clId="{E62CB131-B469-46D2-B343-FF12EAD88C7D}" dt="2023-12-28T08:58:33.952" v="70" actId="14100"/>
          <ac:grpSpMkLst>
            <pc:docMk/>
            <pc:sldMk cId="1393073906" sldId="838840584"/>
            <ac:grpSpMk id="19" creationId="{12133F84-1249-834A-2445-21FDDCCE22C9}"/>
          </ac:grpSpMkLst>
        </pc:grpChg>
        <pc:grpChg chg="mod">
          <ac:chgData name="山科 雄志(yamashina-yuuji)" userId="3a02a96f-e7bc-40b8-a6c5-db7901760914" providerId="ADAL" clId="{E62CB131-B469-46D2-B343-FF12EAD88C7D}" dt="2023-12-28T08:58:09.200" v="34" actId="1035"/>
          <ac:grpSpMkLst>
            <pc:docMk/>
            <pc:sldMk cId="1393073906" sldId="838840584"/>
            <ac:grpSpMk id="26" creationId="{2CA6AEEF-6A7D-3961-3ADD-E09FE7DC0278}"/>
          </ac:grpSpMkLst>
        </pc:grpChg>
        <pc:grpChg chg="mod">
          <ac:chgData name="山科 雄志(yamashina-yuuji)" userId="3a02a96f-e7bc-40b8-a6c5-db7901760914" providerId="ADAL" clId="{E62CB131-B469-46D2-B343-FF12EAD88C7D}" dt="2023-12-28T08:58:09.200" v="34" actId="1035"/>
          <ac:grpSpMkLst>
            <pc:docMk/>
            <pc:sldMk cId="1393073906" sldId="838840584"/>
            <ac:grpSpMk id="88" creationId="{B43F8A4C-9D8E-44F5-BF67-6CCE71D355CD}"/>
          </ac:grpSpMkLst>
        </pc:grpChg>
        <pc:picChg chg="mod">
          <ac:chgData name="山科 雄志(yamashina-yuuji)" userId="3a02a96f-e7bc-40b8-a6c5-db7901760914" providerId="ADAL" clId="{E62CB131-B469-46D2-B343-FF12EAD88C7D}" dt="2023-12-28T08:58:09.200" v="34" actId="1035"/>
          <ac:picMkLst>
            <pc:docMk/>
            <pc:sldMk cId="1393073906" sldId="838840584"/>
            <ac:picMk id="28" creationId="{4686ECD8-506E-D121-7644-3CD55B4E49B7}"/>
          </ac:picMkLst>
        </pc:picChg>
        <pc:picChg chg="mod">
          <ac:chgData name="山科 雄志(yamashina-yuuji)" userId="3a02a96f-e7bc-40b8-a6c5-db7901760914" providerId="ADAL" clId="{E62CB131-B469-46D2-B343-FF12EAD88C7D}" dt="2023-12-28T08:58:09.200" v="34" actId="1035"/>
          <ac:picMkLst>
            <pc:docMk/>
            <pc:sldMk cId="1393073906" sldId="838840584"/>
            <ac:picMk id="45" creationId="{5B2E4A4A-2068-07A9-0C2C-0D704B6201CA}"/>
          </ac:picMkLst>
        </pc:picChg>
        <pc:picChg chg="mod">
          <ac:chgData name="山科 雄志(yamashina-yuuji)" userId="3a02a96f-e7bc-40b8-a6c5-db7901760914" providerId="ADAL" clId="{E62CB131-B469-46D2-B343-FF12EAD88C7D}" dt="2023-12-28T08:58:09.200" v="34" actId="1035"/>
          <ac:picMkLst>
            <pc:docMk/>
            <pc:sldMk cId="1393073906" sldId="838840584"/>
            <ac:picMk id="71" creationId="{65563FBA-18E5-C242-3E24-18479FB4BAF4}"/>
          </ac:picMkLst>
        </pc:picChg>
      </pc:sldChg>
    </pc:docChg>
  </pc:docChgLst>
  <pc:docChgLst>
    <pc:chgData name="山科 雄志(yamashina-yuuji)" userId="3a02a96f-e7bc-40b8-a6c5-db7901760914" providerId="ADAL" clId="{4E9DAE77-8779-483F-A9F1-3BE6729560FB}"/>
    <pc:docChg chg="modSld">
      <pc:chgData name="山科 雄志(yamashina-yuuji)" userId="3a02a96f-e7bc-40b8-a6c5-db7901760914" providerId="ADAL" clId="{4E9DAE77-8779-483F-A9F1-3BE6729560FB}" dt="2023-12-28T10:14:03.155" v="93" actId="115"/>
      <pc:docMkLst>
        <pc:docMk/>
      </pc:docMkLst>
      <pc:sldChg chg="modSp mod">
        <pc:chgData name="山科 雄志(yamashina-yuuji)" userId="3a02a96f-e7bc-40b8-a6c5-db7901760914" providerId="ADAL" clId="{4E9DAE77-8779-483F-A9F1-3BE6729560FB}" dt="2023-12-28T10:14:03.155" v="93" actId="115"/>
        <pc:sldMkLst>
          <pc:docMk/>
          <pc:sldMk cId="1393073906" sldId="838840584"/>
        </pc:sldMkLst>
        <pc:spChg chg="mod">
          <ac:chgData name="山科 雄志(yamashina-yuuji)" userId="3a02a96f-e7bc-40b8-a6c5-db7901760914" providerId="ADAL" clId="{4E9DAE77-8779-483F-A9F1-3BE6729560FB}" dt="2023-12-28T10:14:03.155" v="93" actId="115"/>
          <ac:spMkLst>
            <pc:docMk/>
            <pc:sldMk cId="1393073906" sldId="838840584"/>
            <ac:spMk id="31" creationId="{7255C306-BD10-F6A8-E311-3092AE7A4269}"/>
          </ac:spMkLst>
        </pc:spChg>
        <pc:grpChg chg="mod">
          <ac:chgData name="山科 雄志(yamashina-yuuji)" userId="3a02a96f-e7bc-40b8-a6c5-db7901760914" providerId="ADAL" clId="{4E9DAE77-8779-483F-A9F1-3BE6729560FB}" dt="2023-12-28T10:10:22.945" v="7" actId="1036"/>
          <ac:grpSpMkLst>
            <pc:docMk/>
            <pc:sldMk cId="1393073906" sldId="838840584"/>
            <ac:grpSpMk id="19" creationId="{12133F84-1249-834A-2445-21FDDCCE22C9}"/>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176F9163-3BF5-4D3C-AE5D-F75E927243AF}" type="datetimeFigureOut">
              <a:rPr kumimoji="1" lang="ja-JP" altLang="en-US" smtClean="0"/>
              <a:t>2024/1/11</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B91EB57A-2E64-4D6C-B306-D35255F30200}" type="slidenum">
              <a:rPr kumimoji="1" lang="ja-JP" altLang="en-US" smtClean="0"/>
              <a:t>‹#›</a:t>
            </a:fld>
            <a:endParaRPr kumimoji="1" lang="ja-JP" altLang="en-US"/>
          </a:p>
        </p:txBody>
      </p:sp>
    </p:spTree>
    <p:extLst>
      <p:ext uri="{BB962C8B-B14F-4D97-AF65-F5344CB8AC3E}">
        <p14:creationId xmlns:p14="http://schemas.microsoft.com/office/powerpoint/2010/main" val="307539849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91EB57A-2E64-4D6C-B306-D35255F30200}" type="slidenum">
              <a:rPr kumimoji="1" lang="ja-JP" altLang="en-US" smtClean="0"/>
              <a:t>1</a:t>
            </a:fld>
            <a:endParaRPr kumimoji="1" lang="ja-JP" altLang="en-US"/>
          </a:p>
        </p:txBody>
      </p:sp>
    </p:spTree>
    <p:extLst>
      <p:ext uri="{BB962C8B-B14F-4D97-AF65-F5344CB8AC3E}">
        <p14:creationId xmlns:p14="http://schemas.microsoft.com/office/powerpoint/2010/main" val="235292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83287BDC-AAA2-4370-B057-206158C83614}" type="datetimeFigureOut">
              <a:rPr kumimoji="1" lang="ja-JP" altLang="en-US" smtClean="0"/>
              <a:t>2024/1/11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2839582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3287BDC-AAA2-4370-B057-206158C83614}" type="datetimeFigureOut">
              <a:rPr kumimoji="1" lang="ja-JP" altLang="en-US" smtClean="0"/>
              <a:t>2024/1/11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3192540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3287BDC-AAA2-4370-B057-206158C83614}" type="datetimeFigureOut">
              <a:rPr kumimoji="1" lang="ja-JP" altLang="en-US" smtClean="0"/>
              <a:t>2024/1/11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3068515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3287BDC-AAA2-4370-B057-206158C83614}" type="datetimeFigureOut">
              <a:rPr kumimoji="1" lang="ja-JP" altLang="en-US" smtClean="0"/>
              <a:t>2024/1/11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86852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3287BDC-AAA2-4370-B057-206158C83614}" type="datetimeFigureOut">
              <a:rPr kumimoji="1" lang="ja-JP" altLang="en-US" smtClean="0"/>
              <a:t>2024/1/11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2568806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83287BDC-AAA2-4370-B057-206158C83614}" type="datetimeFigureOut">
              <a:rPr kumimoji="1" lang="ja-JP" altLang="en-US" smtClean="0"/>
              <a:t>2024/1/11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2398109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83287BDC-AAA2-4370-B057-206158C83614}" type="datetimeFigureOut">
              <a:rPr kumimoji="1" lang="ja-JP" altLang="en-US" smtClean="0"/>
              <a:t>2024/1/11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1903158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83287BDC-AAA2-4370-B057-206158C83614}" type="datetimeFigureOut">
              <a:rPr kumimoji="1" lang="ja-JP" altLang="en-US" smtClean="0"/>
              <a:t>2024/1/11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454824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287BDC-AAA2-4370-B057-206158C83614}" type="datetimeFigureOut">
              <a:rPr kumimoji="1" lang="ja-JP" altLang="en-US" smtClean="0"/>
              <a:t>2024/1/11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2985499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3287BDC-AAA2-4370-B057-206158C83614}" type="datetimeFigureOut">
              <a:rPr kumimoji="1" lang="ja-JP" altLang="en-US" smtClean="0"/>
              <a:t>2024/1/11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2473129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3287BDC-AAA2-4370-B057-206158C83614}" type="datetimeFigureOut">
              <a:rPr kumimoji="1" lang="ja-JP" altLang="en-US" smtClean="0"/>
              <a:t>2024/1/11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1771628908"/>
      </p:ext>
    </p:extLst>
  </p:cSld>
  <p:clrMapOvr>
    <a:masterClrMapping/>
  </p:clrMapOvr>
</p:sldLayout>
</file>

<file path=ppt/slideMasters/_rels/slideMaster1.xml.rels>&#65279;<?xml version="1.0" encoding="UTF-8" standalone="yes"?>
<Relationships xmlns="http://schemas.openxmlformats.org/package/2006/relationships">
  <Relationship Id="rId8" Type="http://schemas.openxmlformats.org/officeDocument/2006/relationships/slideLayout" Target="../slideLayouts/slideLayout8.xml" />
  <Relationship Id="rId3" Type="http://schemas.openxmlformats.org/officeDocument/2006/relationships/slideLayout" Target="../slideLayouts/slideLayout3.xml" />
  <Relationship Id="rId7" Type="http://schemas.openxmlformats.org/officeDocument/2006/relationships/slideLayout" Target="../slideLayouts/slideLayout7.xml" />
  <Relationship Id="rId12" Type="http://schemas.openxmlformats.org/officeDocument/2006/relationships/theme" Target="../theme/theme1.xml" />
  <Relationship Id="rId2" Type="http://schemas.openxmlformats.org/officeDocument/2006/relationships/slideLayout" Target="../slideLayouts/slideLayout2.xml"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11" Type="http://schemas.openxmlformats.org/officeDocument/2006/relationships/slideLayout" Target="../slideLayouts/slideLayout11.xml" />
  <Relationship Id="rId5" Type="http://schemas.openxmlformats.org/officeDocument/2006/relationships/slideLayout" Target="../slideLayouts/slideLayout5.xml" />
  <Relationship Id="rId10" Type="http://schemas.openxmlformats.org/officeDocument/2006/relationships/slideLayout" Target="../slideLayouts/slideLayout10.xml" />
  <Relationship Id="rId4" Type="http://schemas.openxmlformats.org/officeDocument/2006/relationships/slideLayout" Target="../slideLayouts/slideLayout4.xml" />
  <Relationship Id="rId9" Type="http://schemas.openxmlformats.org/officeDocument/2006/relationships/slideLayout" Target="../slideLayouts/slideLayout9.xml" />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83287BDC-AAA2-4370-B057-206158C83614}" type="datetimeFigureOut">
              <a:rPr kumimoji="1" lang="ja-JP" altLang="en-US" smtClean="0"/>
              <a:t>2024/1/11</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4022650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&#65279;<?xml version="1.0" encoding="UTF-8" standalone="yes"?>
<Relationships xmlns="http://schemas.openxmlformats.org/package/2006/relationships">
  <Relationship Id="rId8" Type="http://schemas.openxmlformats.org/officeDocument/2006/relationships/image" Target="../media/image4.png" />
  <Relationship Id="rId3" Type="http://schemas.openxmlformats.org/officeDocument/2006/relationships/image" Target="../media/image1.png" />
  <Relationship Id="rId7" Type="http://schemas.microsoft.com/office/2007/relationships/hdphoto" Target="../media/hdphoto2.wdp" />
  <Relationship Id="rId2" Type="http://schemas.openxmlformats.org/officeDocument/2006/relationships/notesSlide" Target="../notesSlides/notesSlide1.xml" />
  <Relationship Id="rId1" Type="http://schemas.openxmlformats.org/officeDocument/2006/relationships/slideLayout" Target="../slideLayouts/slideLayout1.xml" />
  <Relationship Id="rId6" Type="http://schemas.openxmlformats.org/officeDocument/2006/relationships/image" Target="../media/image3.png" />
  <Relationship Id="rId5" Type="http://schemas.openxmlformats.org/officeDocument/2006/relationships/image" Target="../media/image2.png" />
  <Relationship Id="rId4" Type="http://schemas.microsoft.com/office/2007/relationships/hdphoto" Target="../media/hdphoto1.wdp" />
</Relationships>
</file>

<file path=ppt/slides/_rels/slide2.xml.rels>&#65279;<?xml version="1.0" encoding="UTF-8" standalone="yes"?>
<Relationships xmlns="http://schemas.openxmlformats.org/package/2006/relationships">
  <Relationship Id="rId8" Type="http://schemas.openxmlformats.org/officeDocument/2006/relationships/image" Target="../media/image10.png" />
  <Relationship Id="rId13" Type="http://schemas.microsoft.com/office/2007/relationships/hdphoto" Target="../media/hdphoto6.wdp" />
  <Relationship Id="rId3" Type="http://schemas.openxmlformats.org/officeDocument/2006/relationships/image" Target="../media/image6.jpeg" />
  <Relationship Id="rId7" Type="http://schemas.openxmlformats.org/officeDocument/2006/relationships/image" Target="../media/image9.jpeg" />
  <Relationship Id="rId12" Type="http://schemas.openxmlformats.org/officeDocument/2006/relationships/image" Target="../media/image12.png" />
  <Relationship Id="rId2" Type="http://schemas.openxmlformats.org/officeDocument/2006/relationships/image" Target="../media/image5.png" />
  <Relationship Id="rId1" Type="http://schemas.openxmlformats.org/officeDocument/2006/relationships/slideLayout" Target="../slideLayouts/slideLayout1.xml" />
  <Relationship Id="rId6" Type="http://schemas.microsoft.com/office/2007/relationships/hdphoto" Target="../media/hdphoto3.wdp" />
  <Relationship Id="rId11" Type="http://schemas.microsoft.com/office/2007/relationships/hdphoto" Target="../media/hdphoto5.wdp" />
  <Relationship Id="rId5" Type="http://schemas.openxmlformats.org/officeDocument/2006/relationships/image" Target="../media/image8.png" />
  <Relationship Id="rId10" Type="http://schemas.openxmlformats.org/officeDocument/2006/relationships/image" Target="../media/image11.png" />
  <Relationship Id="rId4" Type="http://schemas.openxmlformats.org/officeDocument/2006/relationships/image" Target="../media/image7.png" />
  <Relationship Id="rId9" Type="http://schemas.microsoft.com/office/2007/relationships/hdphoto" Target="../media/hdphoto4.wdp" />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フローチャート: 処理 105">
            <a:extLst>
              <a:ext uri="{FF2B5EF4-FFF2-40B4-BE49-F238E27FC236}">
                <a16:creationId xmlns:a16="http://schemas.microsoft.com/office/drawing/2014/main" id="{47AC89C6-63BB-A04E-1987-F304005BED61}"/>
              </a:ext>
            </a:extLst>
          </p:cNvPr>
          <p:cNvSpPr/>
          <p:nvPr/>
        </p:nvSpPr>
        <p:spPr bwMode="auto">
          <a:xfrm>
            <a:off x="1715613" y="1794575"/>
            <a:ext cx="3426774" cy="81021"/>
          </a:xfrm>
          <a:prstGeom prst="flowChartProcess">
            <a:avLst/>
          </a:prstGeom>
          <a:solidFill>
            <a:srgbClr val="DAE3F3"/>
          </a:solidFill>
          <a:ln w="12700" cap="flat" cmpd="sng" algn="ctr">
            <a:noFill/>
            <a:prstDash val="solid"/>
            <a:round/>
            <a:headEnd type="none" w="med" len="med"/>
            <a:tailEnd type="none" w="med" len="med"/>
          </a:ln>
          <a:effectLst/>
        </p:spPr>
        <p:txBody>
          <a:bodyPr vert="horz" wrap="square" lIns="36000" tIns="72000" rIns="36000" bIns="72000" numCol="1" rtlCol="0" anchor="t" anchorCtr="0" compatLnSpc="1">
            <a:prstTxWarp prst="textNoShape">
              <a:avLst/>
            </a:prstTxWarp>
          </a:bodyPr>
          <a:lstStyle/>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1200" b="0" i="0" u="none" strike="noStrike" kern="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grpSp>
        <p:nvGrpSpPr>
          <p:cNvPr id="21" name="グループ化 20">
            <a:extLst>
              <a:ext uri="{FF2B5EF4-FFF2-40B4-BE49-F238E27FC236}">
                <a16:creationId xmlns:a16="http://schemas.microsoft.com/office/drawing/2014/main" id="{7076AB61-A8A1-2162-9C62-1C66384DC09A}"/>
              </a:ext>
            </a:extLst>
          </p:cNvPr>
          <p:cNvGrpSpPr/>
          <p:nvPr/>
        </p:nvGrpSpPr>
        <p:grpSpPr>
          <a:xfrm>
            <a:off x="-105726" y="-8891"/>
            <a:ext cx="6982368" cy="1520891"/>
            <a:chOff x="-108484" y="-8891"/>
            <a:chExt cx="6982368" cy="1520891"/>
          </a:xfrm>
        </p:grpSpPr>
        <p:grpSp>
          <p:nvGrpSpPr>
            <p:cNvPr id="70" name="グループ化 69">
              <a:extLst>
                <a:ext uri="{FF2B5EF4-FFF2-40B4-BE49-F238E27FC236}">
                  <a16:creationId xmlns:a16="http://schemas.microsoft.com/office/drawing/2014/main" id="{720088DA-2052-9546-C1AE-364BADFA0CF7}"/>
                </a:ext>
              </a:extLst>
            </p:cNvPr>
            <p:cNvGrpSpPr/>
            <p:nvPr/>
          </p:nvGrpSpPr>
          <p:grpSpPr>
            <a:xfrm>
              <a:off x="-108484" y="-8891"/>
              <a:ext cx="6982368" cy="1520891"/>
              <a:chOff x="-108484" y="-8891"/>
              <a:chExt cx="6982368" cy="1520891"/>
            </a:xfrm>
          </p:grpSpPr>
          <p:sp>
            <p:nvSpPr>
              <p:cNvPr id="7" name="正方形/長方形 6">
                <a:extLst>
                  <a:ext uri="{FF2B5EF4-FFF2-40B4-BE49-F238E27FC236}">
                    <a16:creationId xmlns:a16="http://schemas.microsoft.com/office/drawing/2014/main" id="{A5C84C65-21F6-D192-DC54-F3EB4F5D622F}"/>
                  </a:ext>
                </a:extLst>
              </p:cNvPr>
              <p:cNvSpPr/>
              <p:nvPr/>
            </p:nvSpPr>
            <p:spPr>
              <a:xfrm>
                <a:off x="-2116" y="0"/>
                <a:ext cx="6876000" cy="1512000"/>
              </a:xfrm>
              <a:prstGeom prst="rect">
                <a:avLst/>
              </a:prstGeom>
              <a:solidFill>
                <a:srgbClr val="103185"/>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468000" rIns="108000" rtlCol="0" anchor="ctr"/>
              <a:lstStyle/>
              <a:p>
                <a:pPr marL="0" marR="0" lvl="0" indent="0" algn="l" defTabSz="457200" rtl="0" eaLnBrk="1" fontAlgn="auto" latinLnBrk="0" hangingPunct="1">
                  <a:lnSpc>
                    <a:spcPct val="130000"/>
                  </a:lnSpc>
                  <a:spcBef>
                    <a:spcPts val="0"/>
                  </a:spcBef>
                  <a:spcAft>
                    <a:spcPts val="0"/>
                  </a:spcAft>
                  <a:buClrTx/>
                  <a:buSzTx/>
                  <a:buFontTx/>
                  <a:buNone/>
                  <a:tabLst/>
                  <a:defRPr/>
                </a:pPr>
                <a:endParaRPr kumimoji="1" lang="en-US" altLang="ja-JP" sz="2400" b="1" i="0" u="none" strike="noStrike" kern="1200" cap="none" spc="15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9" name="正方形/長方形 8">
                <a:extLst>
                  <a:ext uri="{FF2B5EF4-FFF2-40B4-BE49-F238E27FC236}">
                    <a16:creationId xmlns:a16="http://schemas.microsoft.com/office/drawing/2014/main" id="{69ABD868-BCDA-362D-994C-265059B1FDCD}"/>
                  </a:ext>
                </a:extLst>
              </p:cNvPr>
              <p:cNvSpPr/>
              <p:nvPr/>
            </p:nvSpPr>
            <p:spPr>
              <a:xfrm flipV="1">
                <a:off x="-2116" y="1464860"/>
                <a:ext cx="6876000" cy="45719"/>
              </a:xfrm>
              <a:prstGeom prst="rect">
                <a:avLst/>
              </a:prstGeom>
              <a:solidFill>
                <a:srgbClr val="DB4D6D"/>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648000" tIns="72000" rIns="108000" rtlCol="0" anchor="ctr">
                <a:no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endParaRPr kumimoji="1" lang="ja-JP" altLang="en-US" sz="1600" b="1" i="0" u="none" strike="noStrike" kern="1200" cap="none" spc="20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14" name="正方形/長方形 13">
                <a:extLst>
                  <a:ext uri="{FF2B5EF4-FFF2-40B4-BE49-F238E27FC236}">
                    <a16:creationId xmlns:a16="http://schemas.microsoft.com/office/drawing/2014/main" id="{2F8A6E15-950F-171D-C5AE-1290E8B5CAF6}"/>
                  </a:ext>
                </a:extLst>
              </p:cNvPr>
              <p:cNvSpPr/>
              <p:nvPr/>
            </p:nvSpPr>
            <p:spPr>
              <a:xfrm flipV="1">
                <a:off x="-2116" y="-8891"/>
                <a:ext cx="6876000" cy="45719"/>
              </a:xfrm>
              <a:prstGeom prst="rect">
                <a:avLst/>
              </a:prstGeom>
              <a:solidFill>
                <a:srgbClr val="DB4D6D"/>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648000" tIns="72000" rIns="108000" rtlCol="0" anchor="ctr">
                <a:no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endParaRPr kumimoji="1" lang="ja-JP" altLang="en-US" sz="1600" b="1" i="0" u="none" strike="noStrike" kern="1200" cap="none" spc="20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15" name="テキスト ボックス 14">
                <a:extLst>
                  <a:ext uri="{FF2B5EF4-FFF2-40B4-BE49-F238E27FC236}">
                    <a16:creationId xmlns:a16="http://schemas.microsoft.com/office/drawing/2014/main" id="{8282462A-6E48-F5D1-CA3C-0F05E43E056A}"/>
                  </a:ext>
                </a:extLst>
              </p:cNvPr>
              <p:cNvSpPr txBox="1"/>
              <p:nvPr/>
            </p:nvSpPr>
            <p:spPr>
              <a:xfrm>
                <a:off x="-108484" y="667"/>
                <a:ext cx="1603104" cy="329465"/>
              </a:xfrm>
              <a:prstGeom prst="rect">
                <a:avLst/>
              </a:prstGeom>
              <a:noFill/>
            </p:spPr>
            <p:txBody>
              <a:bodyPr wrap="none" lIns="108000" tIns="72000" rIns="108000" bIns="54000" rtlCol="0">
                <a:spAutoFit/>
              </a:bodyPr>
              <a:lstStyle/>
              <a:p>
                <a:pPr marL="0" marR="0" lvl="0" indent="0" algn="l" defTabSz="457200" rtl="0" eaLnBrk="1" fontAlgn="auto" latinLnBrk="0" hangingPunct="1">
                  <a:lnSpc>
                    <a:spcPct val="13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（令和</a:t>
                </a:r>
                <a:r>
                  <a:rPr kumimoji="1" lang="en-US" altLang="ja-JP" sz="1200" b="0"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6</a:t>
                </a:r>
                <a:r>
                  <a:rPr kumimoji="1" lang="ja-JP" altLang="en-US" sz="1200" b="0"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年</a:t>
                </a:r>
                <a:r>
                  <a:rPr kumimoji="1" lang="en-US" altLang="ja-JP" sz="1200" b="0"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1</a:t>
                </a:r>
                <a:r>
                  <a:rPr kumimoji="1" lang="ja-JP" altLang="en-US" sz="1200" b="0"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月時点）</a:t>
                </a:r>
              </a:p>
            </p:txBody>
          </p:sp>
        </p:grpSp>
        <p:sp>
          <p:nvSpPr>
            <p:cNvPr id="12" name="正方形/長方形 11">
              <a:extLst>
                <a:ext uri="{FF2B5EF4-FFF2-40B4-BE49-F238E27FC236}">
                  <a16:creationId xmlns:a16="http://schemas.microsoft.com/office/drawing/2014/main" id="{12A0C7C8-4BAF-3390-4462-300380C59DA8}"/>
                </a:ext>
              </a:extLst>
            </p:cNvPr>
            <p:cNvSpPr/>
            <p:nvPr/>
          </p:nvSpPr>
          <p:spPr>
            <a:xfrm>
              <a:off x="62813" y="250992"/>
              <a:ext cx="6207925" cy="5642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0" marR="0" lvl="0" indent="0" algn="ctr" defTabSz="457200" rtl="0" eaLnBrk="1" fontAlgn="auto" latinLnBrk="0" hangingPunct="1">
                <a:lnSpc>
                  <a:spcPct val="130000"/>
                </a:lnSpc>
                <a:spcBef>
                  <a:spcPts val="0"/>
                </a:spcBef>
                <a:spcAft>
                  <a:spcPts val="0"/>
                </a:spcAft>
                <a:buClrTx/>
                <a:buSzTx/>
                <a:buFontTx/>
                <a:buNone/>
                <a:tabLst/>
                <a:defRPr/>
              </a:pPr>
              <a:r>
                <a:rPr kumimoji="1" lang="ja-JP" altLang="en-US" sz="2800" b="1" i="0" u="none" strike="noStrike" kern="1200" cap="none" spc="15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マイナ保険証をご利用ください</a:t>
              </a:r>
            </a:p>
          </p:txBody>
        </p:sp>
        <p:pic>
          <p:nvPicPr>
            <p:cNvPr id="13" name="Picture 8">
              <a:extLst>
                <a:ext uri="{FF2B5EF4-FFF2-40B4-BE49-F238E27FC236}">
                  <a16:creationId xmlns:a16="http://schemas.microsoft.com/office/drawing/2014/main" id="{CADB5828-E7F9-DC09-50EE-B8FC7E4B7B4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190" b="98540" l="3318" r="96209">
                          <a14:foregroundMark x1="27014" y1="7664" x2="31280" y2="76642"/>
                          <a14:foregroundMark x1="31280" y1="76642" x2="54976" y2="83942"/>
                          <a14:foregroundMark x1="54976" y1="83942" x2="64455" y2="77737"/>
                          <a14:foregroundMark x1="15166" y1="70803" x2="78673" y2="68613"/>
                          <a14:foregroundMark x1="78673" y1="68613" x2="86256" y2="68978"/>
                          <a14:foregroundMark x1="79147" y1="86496" x2="82464" y2="64234"/>
                          <a14:foregroundMark x1="82464" y1="64234" x2="53081" y2="89781"/>
                          <a14:foregroundMark x1="53081" y1="89781" x2="17062" y2="79562"/>
                          <a14:foregroundMark x1="17062" y1="79562" x2="23223" y2="56204"/>
                          <a14:foregroundMark x1="23223" y1="56204" x2="28436" y2="55474"/>
                          <a14:foregroundMark x1="46919" y1="56569" x2="57346" y2="68248"/>
                          <a14:foregroundMark x1="68246" y1="54015" x2="82464" y2="72263"/>
                          <a14:foregroundMark x1="82464" y1="72263" x2="84834" y2="87226"/>
                          <a14:foregroundMark x1="86256" y1="60949" x2="88152" y2="78832"/>
                          <a14:foregroundMark x1="97156" y1="67883" x2="74408" y2="73358"/>
                          <a14:foregroundMark x1="46919" y1="98905" x2="76303" y2="89416"/>
                          <a14:foregroundMark x1="76303" y1="89416" x2="85308" y2="77737"/>
                          <a14:foregroundMark x1="3318" y1="66423" x2="36019" y2="75182"/>
                          <a14:foregroundMark x1="25118" y1="96350" x2="54502" y2="79562"/>
                          <a14:foregroundMark x1="50237" y1="98905" x2="60664" y2="97445"/>
                          <a14:foregroundMark x1="54028" y1="6569" x2="69194" y2="26642"/>
                          <a14:foregroundMark x1="69194" y1="26642" x2="69194" y2="48175"/>
                          <a14:foregroundMark x1="69194" y1="48175" x2="64929" y2="58029"/>
                          <a14:foregroundMark x1="66825" y1="4380" x2="72038" y2="2190"/>
                        </a14:backgroundRemoval>
                      </a14:imgEffect>
                    </a14:imgLayer>
                  </a14:imgProps>
                </a:ext>
                <a:ext uri="{28A0092B-C50C-407E-A947-70E740481C1C}">
                  <a14:useLocalDpi xmlns:a14="http://schemas.microsoft.com/office/drawing/2010/main" val="0"/>
                </a:ext>
              </a:extLst>
            </a:blip>
            <a:srcRect/>
            <a:stretch>
              <a:fillRect/>
            </a:stretch>
          </p:blipFill>
          <p:spPr bwMode="auto">
            <a:xfrm rot="1213643">
              <a:off x="6070857" y="160049"/>
              <a:ext cx="581100" cy="75460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グループ化 25">
            <a:extLst>
              <a:ext uri="{FF2B5EF4-FFF2-40B4-BE49-F238E27FC236}">
                <a16:creationId xmlns:a16="http://schemas.microsoft.com/office/drawing/2014/main" id="{2CA6AEEF-6A7D-3961-3ADD-E09FE7DC0278}"/>
              </a:ext>
            </a:extLst>
          </p:cNvPr>
          <p:cNvGrpSpPr/>
          <p:nvPr/>
        </p:nvGrpSpPr>
        <p:grpSpPr>
          <a:xfrm>
            <a:off x="150691" y="1844861"/>
            <a:ext cx="6518309" cy="500377"/>
            <a:chOff x="150691" y="2102612"/>
            <a:chExt cx="6518309" cy="500377"/>
          </a:xfrm>
        </p:grpSpPr>
        <p:sp>
          <p:nvSpPr>
            <p:cNvPr id="48" name="四角形: 角を丸くする 47">
              <a:extLst>
                <a:ext uri="{FF2B5EF4-FFF2-40B4-BE49-F238E27FC236}">
                  <a16:creationId xmlns:a16="http://schemas.microsoft.com/office/drawing/2014/main" id="{F36E973E-A943-4A4C-917B-E1ACE463DD8D}"/>
                </a:ext>
              </a:extLst>
            </p:cNvPr>
            <p:cNvSpPr/>
            <p:nvPr/>
          </p:nvSpPr>
          <p:spPr>
            <a:xfrm>
              <a:off x="189000" y="2183884"/>
              <a:ext cx="6480000" cy="412321"/>
            </a:xfrm>
            <a:prstGeom prst="roundRect">
              <a:avLst>
                <a:gd name="adj" fmla="val 32542"/>
              </a:avLst>
            </a:prstGeom>
            <a:solidFill>
              <a:srgbClr val="005CAF"/>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648000" tIns="72000" rIns="108000" rtlCol="0" anchor="ctr">
              <a:no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endParaRPr kumimoji="1" lang="ja-JP" altLang="en-US" sz="1600" b="1" i="0" u="none" strike="noStrike" kern="1200" cap="none" spc="20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65" name="四角形: 角を丸くする 64">
              <a:extLst>
                <a:ext uri="{FF2B5EF4-FFF2-40B4-BE49-F238E27FC236}">
                  <a16:creationId xmlns:a16="http://schemas.microsoft.com/office/drawing/2014/main" id="{F0C36E2F-E262-4305-8BFD-2D80008A2606}"/>
                </a:ext>
              </a:extLst>
            </p:cNvPr>
            <p:cNvSpPr/>
            <p:nvPr/>
          </p:nvSpPr>
          <p:spPr>
            <a:xfrm>
              <a:off x="150691" y="2102612"/>
              <a:ext cx="5499961" cy="500377"/>
            </a:xfrm>
            <a:prstGeom prst="roundRect">
              <a:avLst>
                <a:gd name="adj" fmla="val 32542"/>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648000" tIns="72000" rIns="108000" rtlCol="0" anchor="ctr">
              <a:no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600" b="1" i="0" u="none" strike="noStrike" kern="1200" cap="none" spc="20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医療費を</a:t>
              </a:r>
              <a:r>
                <a:rPr kumimoji="1" lang="en-US" altLang="ja-JP" sz="1600" b="1" i="0" u="none" strike="noStrike" kern="1200" cap="none" spc="20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20</a:t>
              </a:r>
              <a:r>
                <a:rPr kumimoji="1" lang="ja-JP" altLang="en-US" sz="1600" b="1" i="0" u="none" strike="noStrike" kern="1200" cap="none" spc="20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円節約できる</a:t>
              </a:r>
            </a:p>
          </p:txBody>
        </p:sp>
      </p:grpSp>
      <p:sp>
        <p:nvSpPr>
          <p:cNvPr id="22" name="四角形: 角を丸くする 21">
            <a:extLst>
              <a:ext uri="{FF2B5EF4-FFF2-40B4-BE49-F238E27FC236}">
                <a16:creationId xmlns:a16="http://schemas.microsoft.com/office/drawing/2014/main" id="{24BDCB3F-0F71-9074-441A-E390A7B9ED3D}"/>
              </a:ext>
            </a:extLst>
          </p:cNvPr>
          <p:cNvSpPr/>
          <p:nvPr/>
        </p:nvSpPr>
        <p:spPr>
          <a:xfrm>
            <a:off x="189000" y="2364632"/>
            <a:ext cx="6480000" cy="1438205"/>
          </a:xfrm>
          <a:prstGeom prst="roundRect">
            <a:avLst>
              <a:gd name="adj" fmla="val 15073"/>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71" name="図 70" descr="挿絵 が含まれている画像&#10;&#10;自動的に生成された説明">
            <a:extLst>
              <a:ext uri="{FF2B5EF4-FFF2-40B4-BE49-F238E27FC236}">
                <a16:creationId xmlns:a16="http://schemas.microsoft.com/office/drawing/2014/main" id="{65563FBA-18E5-C242-3E24-18479FB4BAF4}"/>
              </a:ext>
            </a:extLst>
          </p:cNvPr>
          <p:cNvPicPr>
            <a:picLocks noChangeAspect="1"/>
          </p:cNvPicPr>
          <p:nvPr/>
        </p:nvPicPr>
        <p:blipFill rotWithShape="1">
          <a:blip r:embed="rId5"/>
          <a:srcRect l="49688" t="13333" r="4459" b="17109"/>
          <a:stretch/>
        </p:blipFill>
        <p:spPr>
          <a:xfrm>
            <a:off x="5746540" y="2860925"/>
            <a:ext cx="827889" cy="941913"/>
          </a:xfrm>
          <a:prstGeom prst="rect">
            <a:avLst/>
          </a:prstGeom>
        </p:spPr>
      </p:pic>
      <p:sp>
        <p:nvSpPr>
          <p:cNvPr id="41" name="吹き出し: 角を丸めた四角形 40">
            <a:extLst>
              <a:ext uri="{FF2B5EF4-FFF2-40B4-BE49-F238E27FC236}">
                <a16:creationId xmlns:a16="http://schemas.microsoft.com/office/drawing/2014/main" id="{2CBEA067-7DED-680C-DD1E-963DF617608E}"/>
              </a:ext>
            </a:extLst>
          </p:cNvPr>
          <p:cNvSpPr/>
          <p:nvPr/>
        </p:nvSpPr>
        <p:spPr bwMode="auto">
          <a:xfrm>
            <a:off x="4247677" y="2545356"/>
            <a:ext cx="1521048" cy="864000"/>
          </a:xfrm>
          <a:prstGeom prst="wedgeRoundRectCallout">
            <a:avLst>
              <a:gd name="adj1" fmla="val 56750"/>
              <a:gd name="adj2" fmla="val 35250"/>
              <a:gd name="adj3" fmla="val 16667"/>
            </a:avLst>
          </a:prstGeom>
          <a:solidFill>
            <a:schemeClr val="bg1"/>
          </a:solidFill>
          <a:ln w="12700" cap="flat" cmpd="sng" algn="ctr">
            <a:solidFill>
              <a:schemeClr val="tx1">
                <a:lumMod val="50000"/>
                <a:lumOff val="50000"/>
              </a:schemeClr>
            </a:solidFill>
            <a:prstDash val="solid"/>
            <a:round/>
            <a:headEnd type="none" w="med" len="med"/>
            <a:tailEnd type="none" w="med" len="med"/>
          </a:ln>
          <a:effectLst/>
        </p:spPr>
        <p:txBody>
          <a:bodyPr vert="horz" wrap="square" lIns="36000" tIns="72000" rIns="36000" bIns="72000" numCol="1" rtlCol="0" anchor="ctr" anchorCtr="0" compatLnSpc="1">
            <a:prstTxWarp prst="textNoShape">
              <a:avLst/>
            </a:prstTxWarp>
          </a:bodyPr>
          <a:lstStyle/>
          <a:p>
            <a:pPr marL="0" marR="0" lvl="0" indent="0" algn="ctr" defTabSz="457200" rtl="0" eaLnBrk="1" fontAlgn="base" latinLnBrk="0" hangingPunct="1">
              <a:lnSpc>
                <a:spcPct val="110000"/>
              </a:lnSpc>
              <a:spcBef>
                <a:spcPct val="40000"/>
              </a:spcBef>
              <a:spcAft>
                <a:spcPts val="0"/>
              </a:spcAft>
              <a:buClrTx/>
              <a:buSzTx/>
              <a:buFontTx/>
              <a:buNone/>
              <a:tabLst/>
              <a:defRPr/>
            </a:pPr>
            <a:r>
              <a:rPr kumimoji="0" lang="ja-JP" altLang="en-US" sz="11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マイナ保険証の方が自己負担も</a:t>
            </a:r>
            <a:br>
              <a:rPr kumimoji="0" lang="en-US" altLang="ja-JP" sz="11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br>
            <a:r>
              <a:rPr kumimoji="0" lang="ja-JP" altLang="en-US" sz="11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低くなるんだ</a:t>
            </a:r>
          </a:p>
        </p:txBody>
      </p:sp>
      <p:sp>
        <p:nvSpPr>
          <p:cNvPr id="87" name="四角形: 角を丸くする 86">
            <a:extLst>
              <a:ext uri="{FF2B5EF4-FFF2-40B4-BE49-F238E27FC236}">
                <a16:creationId xmlns:a16="http://schemas.microsoft.com/office/drawing/2014/main" id="{4D981379-AEEA-4881-AD4C-471D4D213E8F}"/>
              </a:ext>
            </a:extLst>
          </p:cNvPr>
          <p:cNvSpPr/>
          <p:nvPr/>
        </p:nvSpPr>
        <p:spPr>
          <a:xfrm>
            <a:off x="195711" y="3896040"/>
            <a:ext cx="6480000" cy="412321"/>
          </a:xfrm>
          <a:prstGeom prst="roundRect">
            <a:avLst>
              <a:gd name="adj" fmla="val 32542"/>
            </a:avLst>
          </a:prstGeom>
          <a:solidFill>
            <a:srgbClr val="005CAF"/>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648000" tIns="72000" rIns="108000" rtlCol="0" anchor="ctr">
            <a:no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endParaRPr kumimoji="1" lang="ja-JP" altLang="en-US" sz="1600" b="1" i="0" u="none" strike="noStrike" kern="1200" cap="none" spc="20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grpSp>
        <p:nvGrpSpPr>
          <p:cNvPr id="88" name="グループ化 87">
            <a:extLst>
              <a:ext uri="{FF2B5EF4-FFF2-40B4-BE49-F238E27FC236}">
                <a16:creationId xmlns:a16="http://schemas.microsoft.com/office/drawing/2014/main" id="{B43F8A4C-9D8E-44F5-BF67-6CCE71D355CD}"/>
              </a:ext>
            </a:extLst>
          </p:cNvPr>
          <p:cNvGrpSpPr/>
          <p:nvPr/>
        </p:nvGrpSpPr>
        <p:grpSpPr>
          <a:xfrm>
            <a:off x="292708" y="3905181"/>
            <a:ext cx="302493" cy="331924"/>
            <a:chOff x="-1994379" y="1497477"/>
            <a:chExt cx="432000" cy="452194"/>
          </a:xfrm>
        </p:grpSpPr>
        <p:sp>
          <p:nvSpPr>
            <p:cNvPr id="89" name="楕円 88">
              <a:extLst>
                <a:ext uri="{FF2B5EF4-FFF2-40B4-BE49-F238E27FC236}">
                  <a16:creationId xmlns:a16="http://schemas.microsoft.com/office/drawing/2014/main" id="{A47ED868-B772-43DF-8D6C-3D265F67E60D}"/>
                </a:ext>
              </a:extLst>
            </p:cNvPr>
            <p:cNvSpPr/>
            <p:nvPr/>
          </p:nvSpPr>
          <p:spPr>
            <a:xfrm>
              <a:off x="-1986706" y="1557316"/>
              <a:ext cx="411480" cy="3923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0" name="楕円 89">
              <a:extLst>
                <a:ext uri="{FF2B5EF4-FFF2-40B4-BE49-F238E27FC236}">
                  <a16:creationId xmlns:a16="http://schemas.microsoft.com/office/drawing/2014/main" id="{248F95A1-0205-4A04-ABFC-C7CE93864CCD}"/>
                </a:ext>
              </a:extLst>
            </p:cNvPr>
            <p:cNvSpPr/>
            <p:nvPr/>
          </p:nvSpPr>
          <p:spPr>
            <a:xfrm>
              <a:off x="-1994379" y="1497477"/>
              <a:ext cx="432000" cy="432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1" lang="ja-JP" altLang="en-US" sz="1400" b="1">
                  <a:solidFill>
                    <a:srgbClr val="0070C0"/>
                  </a:solidFill>
                  <a:latin typeface="BIZ UDゴシック" panose="020B0400000000000000" pitchFamily="49" charset="-128"/>
                  <a:ea typeface="BIZ UDゴシック" panose="020B0400000000000000" pitchFamily="49" charset="-128"/>
                </a:rPr>
                <a:t>２</a:t>
              </a:r>
              <a:endParaRPr kumimoji="1" lang="ja-JP" altLang="en-US" sz="1400" b="1" i="0" u="none" strike="noStrike" kern="1200" cap="none" spc="0" normalizeH="0" baseline="0" noProof="0">
                <a:ln>
                  <a:noFill/>
                </a:ln>
                <a:solidFill>
                  <a:srgbClr val="0070C0"/>
                </a:solidFill>
                <a:effectLst/>
                <a:uLnTx/>
                <a:uFillTx/>
                <a:latin typeface="BIZ UDゴシック" panose="020B0400000000000000" pitchFamily="49" charset="-128"/>
                <a:ea typeface="BIZ UDゴシック" panose="020B0400000000000000" pitchFamily="49" charset="-128"/>
                <a:cs typeface="+mn-cs"/>
              </a:endParaRPr>
            </a:p>
          </p:txBody>
        </p:sp>
      </p:grpSp>
      <p:sp>
        <p:nvSpPr>
          <p:cNvPr id="91" name="四角形: 角を丸くする 90">
            <a:extLst>
              <a:ext uri="{FF2B5EF4-FFF2-40B4-BE49-F238E27FC236}">
                <a16:creationId xmlns:a16="http://schemas.microsoft.com/office/drawing/2014/main" id="{7B9EBC5D-C3D6-48D9-8588-38380DF60F35}"/>
              </a:ext>
            </a:extLst>
          </p:cNvPr>
          <p:cNvSpPr/>
          <p:nvPr/>
        </p:nvSpPr>
        <p:spPr>
          <a:xfrm>
            <a:off x="122029" y="3831680"/>
            <a:ext cx="6613942" cy="500377"/>
          </a:xfrm>
          <a:prstGeom prst="roundRect">
            <a:avLst>
              <a:gd name="adj" fmla="val 32542"/>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648000" tIns="72000" rIns="108000" rtlCol="0" anchor="ctr">
            <a:no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600" b="1" i="0" u="none" strike="noStrike" kern="1200" cap="none" spc="20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より良い医療を受けることができる</a:t>
            </a:r>
          </a:p>
        </p:txBody>
      </p:sp>
      <p:sp>
        <p:nvSpPr>
          <p:cNvPr id="32" name="四角形: 角を丸くする 31">
            <a:extLst>
              <a:ext uri="{FF2B5EF4-FFF2-40B4-BE49-F238E27FC236}">
                <a16:creationId xmlns:a16="http://schemas.microsoft.com/office/drawing/2014/main" id="{E2F67E1F-A094-865B-1E8E-B2D38ACFFB16}"/>
              </a:ext>
            </a:extLst>
          </p:cNvPr>
          <p:cNvSpPr/>
          <p:nvPr/>
        </p:nvSpPr>
        <p:spPr>
          <a:xfrm>
            <a:off x="186064" y="4327193"/>
            <a:ext cx="6480000" cy="1548000"/>
          </a:xfrm>
          <a:prstGeom prst="roundRect">
            <a:avLst>
              <a:gd name="adj" fmla="val 15073"/>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9" name="正方形/長方形 98">
            <a:extLst>
              <a:ext uri="{FF2B5EF4-FFF2-40B4-BE49-F238E27FC236}">
                <a16:creationId xmlns:a16="http://schemas.microsoft.com/office/drawing/2014/main" id="{9B0C5688-61B7-45B2-875A-A3E7B20FC419}"/>
              </a:ext>
            </a:extLst>
          </p:cNvPr>
          <p:cNvSpPr/>
          <p:nvPr/>
        </p:nvSpPr>
        <p:spPr>
          <a:xfrm>
            <a:off x="283894" y="4448070"/>
            <a:ext cx="3996000" cy="12704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08000" rtlCol="0" anchor="t">
            <a:spAutoFit/>
          </a:bodyPr>
          <a:lstStyle/>
          <a:p>
            <a:pPr marL="0" marR="0" lvl="0" indent="0" defTabSz="457200" rtl="0" eaLnBrk="1" fontAlgn="auto" latinLnBrk="0" hangingPunct="1">
              <a:lnSpc>
                <a:spcPct val="110000"/>
              </a:lnSpc>
              <a:spcBef>
                <a:spcPts val="0"/>
              </a:spcBef>
              <a:spcAft>
                <a:spcPts val="60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過去のお薬情報や健康診断の結果を見られるようになるため、</a:t>
            </a: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身体の状態や他の病気を推測</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して治療に役立てることができます。</a:t>
            </a:r>
            <a:br>
              <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b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また、</a:t>
            </a: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お薬の飲み合わせや分量を調整</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してもらうこともできます。</a:t>
            </a:r>
          </a:p>
        </p:txBody>
      </p:sp>
      <p:sp>
        <p:nvSpPr>
          <p:cNvPr id="43" name="吹き出し: 角を丸めた四角形 42">
            <a:extLst>
              <a:ext uri="{FF2B5EF4-FFF2-40B4-BE49-F238E27FC236}">
                <a16:creationId xmlns:a16="http://schemas.microsoft.com/office/drawing/2014/main" id="{C7E80427-28D3-E8BE-6F76-DFE0ADFDD173}"/>
              </a:ext>
            </a:extLst>
          </p:cNvPr>
          <p:cNvSpPr/>
          <p:nvPr/>
        </p:nvSpPr>
        <p:spPr bwMode="auto">
          <a:xfrm>
            <a:off x="4269862" y="4532181"/>
            <a:ext cx="1583024" cy="864000"/>
          </a:xfrm>
          <a:prstGeom prst="wedgeRoundRectCallout">
            <a:avLst>
              <a:gd name="adj1" fmla="val 56867"/>
              <a:gd name="adj2" fmla="val 34991"/>
              <a:gd name="adj3" fmla="val 16667"/>
            </a:avLst>
          </a:prstGeom>
          <a:solidFill>
            <a:schemeClr val="bg1"/>
          </a:solidFill>
          <a:ln w="12700" cap="flat" cmpd="sng" algn="ctr">
            <a:solidFill>
              <a:schemeClr val="tx1">
                <a:lumMod val="50000"/>
                <a:lumOff val="50000"/>
              </a:schemeClr>
            </a:solidFill>
            <a:prstDash val="solid"/>
            <a:round/>
            <a:headEnd type="none" w="med" len="med"/>
            <a:tailEnd type="none" w="med" len="med"/>
          </a:ln>
          <a:effectLst/>
        </p:spPr>
        <p:txBody>
          <a:bodyPr vert="horz" wrap="square" lIns="36000" tIns="72000" rIns="36000" bIns="72000" numCol="1" rtlCol="0" anchor="ctr" anchorCtr="0" compatLnSpc="1">
            <a:prstTxWarp prst="textNoShape">
              <a:avLst/>
            </a:prstTxWarp>
          </a:bodyPr>
          <a:lstStyle/>
          <a:p>
            <a:pPr marL="0" marR="0" lvl="0" indent="0" algn="ctr" defTabSz="914400" rtl="0" eaLnBrk="1" fontAlgn="base" latinLnBrk="0" hangingPunct="1">
              <a:lnSpc>
                <a:spcPct val="110000"/>
              </a:lnSpc>
              <a:spcBef>
                <a:spcPct val="40000"/>
              </a:spcBef>
              <a:spcAft>
                <a:spcPts val="0"/>
              </a:spcAft>
              <a:buClrTx/>
              <a:buSzTx/>
              <a:buFontTx/>
              <a:buNone/>
              <a:tabLst/>
              <a:defRPr/>
            </a:pPr>
            <a:r>
              <a:rPr kumimoji="1" lang="ja-JP" altLang="en-US" sz="11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よく覚えてない　</a:t>
            </a:r>
            <a:br>
              <a:rPr kumimoji="1" lang="en-US" altLang="ja-JP" sz="11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br>
            <a:r>
              <a:rPr kumimoji="1" lang="ja-JP" altLang="en-US" sz="11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内容もあるから　　助かるわね</a:t>
            </a:r>
          </a:p>
        </p:txBody>
      </p:sp>
      <p:sp>
        <p:nvSpPr>
          <p:cNvPr id="67" name="四角形: 角を丸くする 66">
            <a:extLst>
              <a:ext uri="{FF2B5EF4-FFF2-40B4-BE49-F238E27FC236}">
                <a16:creationId xmlns:a16="http://schemas.microsoft.com/office/drawing/2014/main" id="{CC780083-A429-D238-A615-01A56B6677DD}"/>
              </a:ext>
            </a:extLst>
          </p:cNvPr>
          <p:cNvSpPr/>
          <p:nvPr/>
        </p:nvSpPr>
        <p:spPr>
          <a:xfrm>
            <a:off x="161657" y="5959845"/>
            <a:ext cx="6480000" cy="412321"/>
          </a:xfrm>
          <a:prstGeom prst="roundRect">
            <a:avLst>
              <a:gd name="adj" fmla="val 32542"/>
            </a:avLst>
          </a:prstGeom>
          <a:solidFill>
            <a:srgbClr val="005CAF"/>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648000" tIns="72000" rIns="108000" rtlCol="0" anchor="ctr">
            <a:no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endParaRPr kumimoji="1" lang="ja-JP" altLang="en-US" sz="1600" b="1" i="0" u="none" strike="noStrike" kern="1200" cap="none" spc="20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86" name="四角形: 角を丸くする 85">
            <a:extLst>
              <a:ext uri="{FF2B5EF4-FFF2-40B4-BE49-F238E27FC236}">
                <a16:creationId xmlns:a16="http://schemas.microsoft.com/office/drawing/2014/main" id="{CD40FCED-441B-EC4F-8AB0-02E3F3C83BE3}"/>
              </a:ext>
            </a:extLst>
          </p:cNvPr>
          <p:cNvSpPr/>
          <p:nvPr/>
        </p:nvSpPr>
        <p:spPr>
          <a:xfrm>
            <a:off x="122270" y="5883108"/>
            <a:ext cx="6613461" cy="500377"/>
          </a:xfrm>
          <a:prstGeom prst="roundRect">
            <a:avLst>
              <a:gd name="adj" fmla="val 32542"/>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648000" tIns="72000" rIns="108000" rtlCol="0" anchor="ctr">
            <a:no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600" b="1" i="0" u="none" strike="noStrike" kern="1200" cap="none" spc="20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手続きなしで高額医療の限度額を超える支払を免除</a:t>
            </a:r>
          </a:p>
        </p:txBody>
      </p:sp>
      <p:sp>
        <p:nvSpPr>
          <p:cNvPr id="30" name="四角形: 角を丸くする 29">
            <a:extLst>
              <a:ext uri="{FF2B5EF4-FFF2-40B4-BE49-F238E27FC236}">
                <a16:creationId xmlns:a16="http://schemas.microsoft.com/office/drawing/2014/main" id="{F326BEB4-FCF8-3818-A7CD-C4FC637DB1A2}"/>
              </a:ext>
            </a:extLst>
          </p:cNvPr>
          <p:cNvSpPr/>
          <p:nvPr/>
        </p:nvSpPr>
        <p:spPr>
          <a:xfrm>
            <a:off x="189000" y="6411895"/>
            <a:ext cx="6480000" cy="1480278"/>
          </a:xfrm>
          <a:prstGeom prst="roundRect">
            <a:avLst>
              <a:gd name="adj" fmla="val 15073"/>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28" name="図 27" descr="挿絵 が含まれている画像&#10;&#10;自動的に生成された説明">
            <a:extLst>
              <a:ext uri="{FF2B5EF4-FFF2-40B4-BE49-F238E27FC236}">
                <a16:creationId xmlns:a16="http://schemas.microsoft.com/office/drawing/2014/main" id="{4686ECD8-506E-D121-7644-3CD55B4E49B7}"/>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9313" r="96875">
                        <a14:foregroundMark x1="20563" y1="32750" x2="16563" y2="41500"/>
                        <a14:foregroundMark x1="16563" y1="41500" x2="23188" y2="68083"/>
                        <a14:foregroundMark x1="23188" y1="68083" x2="23688" y2="76417"/>
                        <a14:foregroundMark x1="25375" y1="70500" x2="22563" y2="37333"/>
                        <a14:foregroundMark x1="22563" y1="37333" x2="23125" y2="50917"/>
                        <a14:foregroundMark x1="23125" y1="50917" x2="29063" y2="45833"/>
                        <a14:foregroundMark x1="29063" y1="45833" x2="29250" y2="46083"/>
                        <a14:foregroundMark x1="24625" y1="30250" x2="16250" y2="37583"/>
                        <a14:foregroundMark x1="16250" y1="37583" x2="23125" y2="33417"/>
                        <a14:foregroundMark x1="21875" y1="31500" x2="22313" y2="64083"/>
                        <a14:foregroundMark x1="22313" y1="64083" x2="17813" y2="72417"/>
                        <a14:foregroundMark x1="17813" y1="72417" x2="9313" y2="77083"/>
                        <a14:foregroundMark x1="9313" y1="77083" x2="17063" y2="79917"/>
                        <a14:foregroundMark x1="17063" y1="79917" x2="17438" y2="79917"/>
                        <a14:foregroundMark x1="19438" y1="32750" x2="18875" y2="45083"/>
                        <a14:foregroundMark x1="17563" y1="33417" x2="24313" y2="38333"/>
                        <a14:foregroundMark x1="24313" y1="38333" x2="23500" y2="33000"/>
                        <a14:foregroundMark x1="24063" y1="32000" x2="23875" y2="46083"/>
                        <a14:foregroundMark x1="55937" y1="78667" x2="76563" y2="75000"/>
                        <a14:foregroundMark x1="76563" y1="75000" x2="90563" y2="76250"/>
                        <a14:foregroundMark x1="90563" y1="76250" x2="83563" y2="64000"/>
                        <a14:foregroundMark x1="83563" y1="64000" x2="77000" y2="60333"/>
                        <a14:foregroundMark x1="77000" y1="60333" x2="71688" y2="42667"/>
                        <a14:foregroundMark x1="71688" y1="42667" x2="71750" y2="30667"/>
                        <a14:foregroundMark x1="71750" y1="30667" x2="79188" y2="27500"/>
                        <a14:foregroundMark x1="79188" y1="27500" x2="80375" y2="38417"/>
                        <a14:foregroundMark x1="77063" y1="32500" x2="80563" y2="69000"/>
                        <a14:foregroundMark x1="57063" y1="73000" x2="94640" y2="74259"/>
                        <a14:foregroundMark x1="94529" y1="73454" x2="91313" y2="72250"/>
                        <a14:foregroundMark x1="58500" y1="79167" x2="69750" y2="79250"/>
                        <a14:foregroundMark x1="69750" y1="79250" x2="77563" y2="79167"/>
                        <a14:foregroundMark x1="77563" y1="79167" x2="92063" y2="79500"/>
                        <a14:foregroundMark x1="92063" y1="79500" x2="93125" y2="79167"/>
                        <a14:foregroundMark x1="92250" y1="78667" x2="94063" y2="79667"/>
                        <a14:foregroundMark x1="30750" y1="73917" x2="36688" y2="77917"/>
                        <a14:backgroundMark x1="96125" y1="72250" x2="98313" y2="78167"/>
                        <a14:backgroundMark x1="96875" y1="73417" x2="95375" y2="74167"/>
                        <a14:backgroundMark x1="95375" y1="71750" x2="96500" y2="79917"/>
                      </a14:backgroundRemoval>
                    </a14:imgEffect>
                  </a14:imgLayer>
                </a14:imgProps>
              </a:ext>
              <a:ext uri="{28A0092B-C50C-407E-A947-70E740481C1C}">
                <a14:useLocalDpi xmlns:a14="http://schemas.microsoft.com/office/drawing/2010/main" val="0"/>
              </a:ext>
            </a:extLst>
          </a:blip>
          <a:srcRect l="4074" t="23828" r="59815" b="18642"/>
          <a:stretch/>
        </p:blipFill>
        <p:spPr>
          <a:xfrm>
            <a:off x="5839678" y="4925546"/>
            <a:ext cx="788296" cy="941913"/>
          </a:xfrm>
          <a:prstGeom prst="rect">
            <a:avLst/>
          </a:prstGeom>
        </p:spPr>
      </p:pic>
      <p:sp>
        <p:nvSpPr>
          <p:cNvPr id="27" name="正方形/長方形 26">
            <a:extLst>
              <a:ext uri="{FF2B5EF4-FFF2-40B4-BE49-F238E27FC236}">
                <a16:creationId xmlns:a16="http://schemas.microsoft.com/office/drawing/2014/main" id="{CF3BB44F-8977-6AFD-5AAC-ACA472C72DE9}"/>
              </a:ext>
            </a:extLst>
          </p:cNvPr>
          <p:cNvSpPr/>
          <p:nvPr/>
        </p:nvSpPr>
        <p:spPr>
          <a:xfrm>
            <a:off x="296818" y="6799253"/>
            <a:ext cx="3996000" cy="611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08000" rtlCol="0" anchor="t">
            <a:noAutofit/>
          </a:bodyPr>
          <a:lstStyle/>
          <a:p>
            <a:pPr marL="0" marR="0" lvl="0" indent="0" defTabSz="457200" rtl="0" eaLnBrk="1" fontAlgn="auto" latinLnBrk="0" hangingPunct="1">
              <a:lnSpc>
                <a:spcPct val="11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限度額</a:t>
            </a:r>
            <a:r>
              <a:rPr kumimoji="1" lang="ja-JP" altLang="en-US"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rPr>
              <a:t>適用認定証等</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がなくても、高額療養費制度における</a:t>
            </a: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限度額を超える支払が免除</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されます。</a:t>
            </a: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64" name="吹き出し: 角を丸めた四角形 63">
            <a:extLst>
              <a:ext uri="{FF2B5EF4-FFF2-40B4-BE49-F238E27FC236}">
                <a16:creationId xmlns:a16="http://schemas.microsoft.com/office/drawing/2014/main" id="{6B8D7973-DFBC-C585-87F1-1E79B1450421}"/>
              </a:ext>
            </a:extLst>
          </p:cNvPr>
          <p:cNvSpPr/>
          <p:nvPr/>
        </p:nvSpPr>
        <p:spPr bwMode="auto">
          <a:xfrm>
            <a:off x="4272798" y="6610121"/>
            <a:ext cx="1582071" cy="864000"/>
          </a:xfrm>
          <a:prstGeom prst="wedgeRoundRectCallout">
            <a:avLst>
              <a:gd name="adj1" fmla="val 57249"/>
              <a:gd name="adj2" fmla="val 34484"/>
              <a:gd name="adj3" fmla="val 16667"/>
            </a:avLst>
          </a:prstGeom>
          <a:solidFill>
            <a:schemeClr val="bg1"/>
          </a:solidFill>
          <a:ln w="12700" cap="flat" cmpd="sng" algn="ctr">
            <a:solidFill>
              <a:schemeClr val="tx1">
                <a:lumMod val="50000"/>
                <a:lumOff val="50000"/>
              </a:schemeClr>
            </a:solidFill>
            <a:prstDash val="solid"/>
            <a:round/>
            <a:headEnd type="none" w="med" len="med"/>
            <a:tailEnd type="none" w="med" len="med"/>
          </a:ln>
          <a:effectLst/>
        </p:spPr>
        <p:txBody>
          <a:bodyPr vert="horz" wrap="square" lIns="36000" tIns="72000" rIns="36000" bIns="72000" numCol="1" rtlCol="0" anchor="ctr" anchorCtr="0" compatLnSpc="1">
            <a:prstTxWarp prst="textNoShape">
              <a:avLst/>
            </a:prstTxWarp>
          </a:bodyPr>
          <a:lstStyle/>
          <a:p>
            <a:pPr marL="0" marR="0" lvl="0" indent="0" algn="ctr" defTabSz="457200" rtl="0" eaLnBrk="1" fontAlgn="base" latinLnBrk="0" hangingPunct="1">
              <a:lnSpc>
                <a:spcPct val="110000"/>
              </a:lnSpc>
              <a:spcBef>
                <a:spcPct val="40000"/>
              </a:spcBef>
              <a:spcAft>
                <a:spcPts val="0"/>
              </a:spcAft>
              <a:buClrTx/>
              <a:buSzTx/>
              <a:buFontTx/>
              <a:buNone/>
              <a:tabLst/>
              <a:defRPr/>
            </a:pPr>
            <a:r>
              <a:rPr kumimoji="0" lang="ja-JP" altLang="en-US" sz="11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一度に高額な負担をしなくて済むわ</a:t>
            </a:r>
            <a:endParaRPr kumimoji="0" lang="en-US" altLang="ja-JP" sz="11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0" name="正方形/長方形 39">
            <a:extLst>
              <a:ext uri="{FF2B5EF4-FFF2-40B4-BE49-F238E27FC236}">
                <a16:creationId xmlns:a16="http://schemas.microsoft.com/office/drawing/2014/main" id="{15AC7C29-8A3D-48AE-920F-399A0C3F5385}"/>
              </a:ext>
            </a:extLst>
          </p:cNvPr>
          <p:cNvSpPr/>
          <p:nvPr/>
        </p:nvSpPr>
        <p:spPr>
          <a:xfrm>
            <a:off x="273862" y="2614686"/>
            <a:ext cx="3996000" cy="8000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08000" rtlCol="0" anchor="ctr">
            <a:noAutofit/>
          </a:bodyPr>
          <a:lstStyle/>
          <a:p>
            <a:pPr marL="0" marR="0" lvl="0" indent="0" defTabSz="457200" rtl="0" eaLnBrk="1" fontAlgn="auto" latinLnBrk="0" hangingPunct="1">
              <a:lnSpc>
                <a:spcPct val="11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紙の保険証よりも、皆さまの保険料で賄われている医療費を</a:t>
            </a:r>
            <a:r>
              <a:rPr kumimoji="1" lang="en-US" altLang="ja-JP"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20</a:t>
            </a: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円節約</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でき、自己負担も低くなります。</a:t>
            </a:r>
            <a:endParaRPr kumimoji="1" lang="en-US" altLang="ja-JP" sz="1400" dirty="0">
              <a:solidFill>
                <a:prstClr val="black"/>
              </a:solidFill>
              <a:latin typeface="BIZ UDゴシック" panose="020B0400000000000000" pitchFamily="49" charset="-128"/>
              <a:ea typeface="BIZ UDゴシック" panose="020B0400000000000000" pitchFamily="49" charset="-128"/>
            </a:endParaRPr>
          </a:p>
        </p:txBody>
      </p:sp>
      <p:grpSp>
        <p:nvGrpSpPr>
          <p:cNvPr id="18" name="グループ化 17">
            <a:extLst>
              <a:ext uri="{FF2B5EF4-FFF2-40B4-BE49-F238E27FC236}">
                <a16:creationId xmlns:a16="http://schemas.microsoft.com/office/drawing/2014/main" id="{48E13DAE-F3D5-53AB-AB3F-7EDFD0D00762}"/>
              </a:ext>
            </a:extLst>
          </p:cNvPr>
          <p:cNvGrpSpPr/>
          <p:nvPr/>
        </p:nvGrpSpPr>
        <p:grpSpPr>
          <a:xfrm>
            <a:off x="1600105" y="1474612"/>
            <a:ext cx="3657791" cy="409744"/>
            <a:chOff x="189000" y="1363332"/>
            <a:chExt cx="6480000" cy="1062771"/>
          </a:xfrm>
        </p:grpSpPr>
        <p:sp>
          <p:nvSpPr>
            <p:cNvPr id="11" name="正方形/長方形 10">
              <a:extLst>
                <a:ext uri="{FF2B5EF4-FFF2-40B4-BE49-F238E27FC236}">
                  <a16:creationId xmlns:a16="http://schemas.microsoft.com/office/drawing/2014/main" id="{C5C7926A-D59D-56F0-F0C6-9952C6B33FF4}"/>
                </a:ext>
              </a:extLst>
            </p:cNvPr>
            <p:cNvSpPr/>
            <p:nvPr/>
          </p:nvSpPr>
          <p:spPr>
            <a:xfrm>
              <a:off x="1919649" y="1644415"/>
              <a:ext cx="351371" cy="338611"/>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lIns="108000" tIns="72000" rIns="108000" rtlCol="0" anchor="ctr">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endParaRPr kumimoji="1" lang="ja-JP" altLang="en-US" sz="1400" b="1" i="0" u="none" strike="noStrike" kern="1200" cap="none" spc="200" normalizeH="0" baseline="0" noProof="0">
                <a:ln>
                  <a:noFill/>
                </a:ln>
                <a:solidFill>
                  <a:srgbClr val="103185"/>
                </a:solidFill>
                <a:effectLst/>
                <a:uLnTx/>
                <a:uFillTx/>
                <a:latin typeface="BIZ UDゴシック" panose="020B0400000000000000" pitchFamily="49" charset="-128"/>
                <a:ea typeface="BIZ UDゴシック" panose="020B0400000000000000" pitchFamily="49" charset="-128"/>
                <a:cs typeface="+mn-cs"/>
              </a:endParaRPr>
            </a:p>
          </p:txBody>
        </p:sp>
        <p:sp>
          <p:nvSpPr>
            <p:cNvPr id="76" name="テキスト ボックス 75">
              <a:extLst>
                <a:ext uri="{FF2B5EF4-FFF2-40B4-BE49-F238E27FC236}">
                  <a16:creationId xmlns:a16="http://schemas.microsoft.com/office/drawing/2014/main" id="{B15B00C0-3895-15C7-08AE-84FE53DA1152}"/>
                </a:ext>
              </a:extLst>
            </p:cNvPr>
            <p:cNvSpPr txBox="1"/>
            <p:nvPr/>
          </p:nvSpPr>
          <p:spPr>
            <a:xfrm>
              <a:off x="282395" y="1363332"/>
              <a:ext cx="6293214" cy="1062771"/>
            </a:xfrm>
            <a:prstGeom prst="rect">
              <a:avLst/>
            </a:prstGeom>
            <a:noFill/>
            <a:ln>
              <a:noFill/>
            </a:ln>
          </p:spPr>
          <p:txBody>
            <a:bodyPr wrap="none" lIns="108000" tIns="72000" rIns="108000" bIns="54000" rtlCol="0" anchor="ctr">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1" lang="ja-JP" altLang="en-US" b="1" i="0" u="none" strike="noStrike" kern="1200" cap="none" spc="200" normalizeH="0" baseline="0" noProof="0" dirty="0">
                  <a:ln>
                    <a:noFill/>
                  </a:ln>
                  <a:solidFill>
                    <a:srgbClr val="005CAF"/>
                  </a:solidFill>
                  <a:effectLst/>
                  <a:uLnTx/>
                  <a:uFillTx/>
                  <a:latin typeface="BIZ UDゴシック" panose="020B0400000000000000" pitchFamily="49" charset="-128"/>
                  <a:ea typeface="BIZ UDゴシック" panose="020B0400000000000000" pitchFamily="49" charset="-128"/>
                  <a:cs typeface="+mn-cs"/>
                </a:rPr>
                <a:t>マイナ保険証を使うメリット</a:t>
              </a:r>
            </a:p>
          </p:txBody>
        </p:sp>
        <p:sp>
          <p:nvSpPr>
            <p:cNvPr id="5" name="正方形/長方形 4">
              <a:extLst>
                <a:ext uri="{FF2B5EF4-FFF2-40B4-BE49-F238E27FC236}">
                  <a16:creationId xmlns:a16="http://schemas.microsoft.com/office/drawing/2014/main" id="{DA569480-3C8C-D295-CC66-D9C603B5BB0E}"/>
                </a:ext>
              </a:extLst>
            </p:cNvPr>
            <p:cNvSpPr/>
            <p:nvPr/>
          </p:nvSpPr>
          <p:spPr>
            <a:xfrm>
              <a:off x="189000" y="1615720"/>
              <a:ext cx="6480000" cy="396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08000" rtlCol="0" anchor="ctr">
              <a:no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endParaRPr kumimoji="1" lang="ja-JP" altLang="en-US" sz="1600" b="1" i="0" u="none" strike="noStrike" kern="1200" cap="none" spc="20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grpSp>
      <p:sp>
        <p:nvSpPr>
          <p:cNvPr id="109" name="楕円 108">
            <a:extLst>
              <a:ext uri="{FF2B5EF4-FFF2-40B4-BE49-F238E27FC236}">
                <a16:creationId xmlns:a16="http://schemas.microsoft.com/office/drawing/2014/main" id="{B513F11D-F85B-3BC6-A70F-06630E4A4DDF}"/>
              </a:ext>
            </a:extLst>
          </p:cNvPr>
          <p:cNvSpPr/>
          <p:nvPr/>
        </p:nvSpPr>
        <p:spPr>
          <a:xfrm>
            <a:off x="301015" y="1979897"/>
            <a:ext cx="28812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8" name="楕円 107">
            <a:extLst>
              <a:ext uri="{FF2B5EF4-FFF2-40B4-BE49-F238E27FC236}">
                <a16:creationId xmlns:a16="http://schemas.microsoft.com/office/drawing/2014/main" id="{3ED00845-01AE-A1C0-AF91-6EE4B6C5BA18}"/>
              </a:ext>
            </a:extLst>
          </p:cNvPr>
          <p:cNvSpPr/>
          <p:nvPr/>
        </p:nvSpPr>
        <p:spPr>
          <a:xfrm>
            <a:off x="293830" y="1944107"/>
            <a:ext cx="302493" cy="31710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srgbClr val="0070C0"/>
                </a:solidFill>
                <a:effectLst/>
                <a:uLnTx/>
                <a:uFillTx/>
                <a:latin typeface="BIZ UDゴシック" panose="020B0400000000000000" pitchFamily="49" charset="-128"/>
                <a:ea typeface="BIZ UDゴシック" panose="020B0400000000000000" pitchFamily="49" charset="-128"/>
                <a:cs typeface="+mn-cs"/>
              </a:rPr>
              <a:t>1</a:t>
            </a:r>
            <a:endParaRPr kumimoji="1" lang="ja-JP" altLang="en-US" sz="1400" b="1" i="0" u="none" strike="noStrike" kern="1200" cap="none" spc="0" normalizeH="0" baseline="0" noProof="0">
              <a:ln>
                <a:noFill/>
              </a:ln>
              <a:solidFill>
                <a:srgbClr val="0070C0"/>
              </a:solidFill>
              <a:effectLst/>
              <a:uLnTx/>
              <a:uFillTx/>
              <a:latin typeface="BIZ UDゴシック" panose="020B0400000000000000" pitchFamily="49" charset="-128"/>
              <a:ea typeface="BIZ UDゴシック" panose="020B0400000000000000" pitchFamily="49" charset="-128"/>
              <a:cs typeface="+mn-cs"/>
            </a:endParaRPr>
          </a:p>
        </p:txBody>
      </p:sp>
      <p:sp>
        <p:nvSpPr>
          <p:cNvPr id="110" name="楕円 109">
            <a:extLst>
              <a:ext uri="{FF2B5EF4-FFF2-40B4-BE49-F238E27FC236}">
                <a16:creationId xmlns:a16="http://schemas.microsoft.com/office/drawing/2014/main" id="{2C251CCF-4907-32E7-C0E5-8073F8FE663F}"/>
              </a:ext>
            </a:extLst>
          </p:cNvPr>
          <p:cNvSpPr/>
          <p:nvPr/>
        </p:nvSpPr>
        <p:spPr>
          <a:xfrm>
            <a:off x="300486" y="6010290"/>
            <a:ext cx="28812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5" name="楕円 84">
            <a:extLst>
              <a:ext uri="{FF2B5EF4-FFF2-40B4-BE49-F238E27FC236}">
                <a16:creationId xmlns:a16="http://schemas.microsoft.com/office/drawing/2014/main" id="{9622D455-1EB9-BDAA-49F4-8331658C2518}"/>
              </a:ext>
            </a:extLst>
          </p:cNvPr>
          <p:cNvSpPr/>
          <p:nvPr/>
        </p:nvSpPr>
        <p:spPr>
          <a:xfrm>
            <a:off x="300486" y="5971256"/>
            <a:ext cx="302493" cy="31710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0070C0"/>
                </a:solidFill>
                <a:effectLst/>
                <a:uLnTx/>
                <a:uFillTx/>
                <a:latin typeface="BIZ UDゴシック" panose="020B0400000000000000" pitchFamily="49" charset="-128"/>
                <a:ea typeface="BIZ UDゴシック" panose="020B0400000000000000" pitchFamily="49" charset="-128"/>
                <a:cs typeface="+mn-cs"/>
              </a:rPr>
              <a:t>３</a:t>
            </a:r>
          </a:p>
        </p:txBody>
      </p:sp>
      <p:pic>
        <p:nvPicPr>
          <p:cNvPr id="45" name="図 44" descr="ウィンドウ, 部屋 が含まれている画像&#10;&#10;自動的に生成された説明">
            <a:extLst>
              <a:ext uri="{FF2B5EF4-FFF2-40B4-BE49-F238E27FC236}">
                <a16:creationId xmlns:a16="http://schemas.microsoft.com/office/drawing/2014/main" id="{5B2E4A4A-2068-07A9-0C2C-0D704B6201CA}"/>
              </a:ext>
            </a:extLst>
          </p:cNvPr>
          <p:cNvPicPr>
            <a:picLocks noChangeAspect="1"/>
          </p:cNvPicPr>
          <p:nvPr/>
        </p:nvPicPr>
        <p:blipFill rotWithShape="1">
          <a:blip r:embed="rId8">
            <a:extLst>
              <a:ext uri="{28A0092B-C50C-407E-A947-70E740481C1C}">
                <a14:useLocalDpi xmlns:a14="http://schemas.microsoft.com/office/drawing/2010/main" val="0"/>
              </a:ext>
            </a:extLst>
          </a:blip>
          <a:srcRect l="52778" r="10845" b="51417"/>
          <a:stretch/>
        </p:blipFill>
        <p:spPr>
          <a:xfrm>
            <a:off x="5701305" y="6917419"/>
            <a:ext cx="940352" cy="941913"/>
          </a:xfrm>
          <a:prstGeom prst="rect">
            <a:avLst/>
          </a:prstGeom>
        </p:spPr>
      </p:pic>
      <p:sp>
        <p:nvSpPr>
          <p:cNvPr id="2" name="正方形/長方形 1">
            <a:extLst>
              <a:ext uri="{FF2B5EF4-FFF2-40B4-BE49-F238E27FC236}">
                <a16:creationId xmlns:a16="http://schemas.microsoft.com/office/drawing/2014/main" id="{D07C1DAB-E9C0-8C49-5DD2-94FF90F71487}"/>
              </a:ext>
            </a:extLst>
          </p:cNvPr>
          <p:cNvSpPr/>
          <p:nvPr/>
        </p:nvSpPr>
        <p:spPr>
          <a:xfrm>
            <a:off x="-33455" y="953134"/>
            <a:ext cx="6880226" cy="3956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ctr" defTabSz="457200" rtl="0" eaLnBrk="1" fontAlgn="auto" latinLnBrk="0" hangingPunct="1">
              <a:lnSpc>
                <a:spcPct val="130000"/>
              </a:lnSpc>
              <a:spcBef>
                <a:spcPts val="0"/>
              </a:spcBef>
              <a:spcAft>
                <a:spcPts val="0"/>
              </a:spcAft>
              <a:buClrTx/>
              <a:buSzTx/>
              <a:buFontTx/>
              <a:buNone/>
              <a:tabLst/>
              <a:defRPr/>
            </a:pPr>
            <a:r>
              <a:rPr kumimoji="1" lang="en-US" altLang="ja-JP" b="1" i="0" u="none" strike="noStrike" kern="1200" cap="none" spc="15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a:t>
            </a:r>
            <a:r>
              <a:rPr kumimoji="1" lang="ja-JP" altLang="en-US" b="1" i="0" u="none" strike="noStrike" kern="1200" cap="none" spc="15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本年</a:t>
            </a:r>
            <a:r>
              <a:rPr kumimoji="1" lang="en-US" altLang="ja-JP" b="1" i="0" u="none" strike="noStrike" kern="1200" cap="none" spc="15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12</a:t>
            </a:r>
            <a:r>
              <a:rPr kumimoji="1" lang="ja-JP" altLang="en-US" b="1" i="0" u="none" strike="noStrike" kern="1200" cap="none" spc="15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月２日から現行の保険証は発行されなくなります</a:t>
            </a:r>
            <a:r>
              <a:rPr kumimoji="1" lang="en-US" altLang="ja-JP" b="1" i="0" u="none" strike="noStrike" kern="1200" cap="none" spc="15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a:t>
            </a:r>
            <a:endParaRPr kumimoji="1" lang="ja-JP" altLang="en-US" b="1" i="0" u="none" strike="noStrike" kern="1200" cap="none" spc="15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grpSp>
        <p:nvGrpSpPr>
          <p:cNvPr id="19" name="グループ化 18">
            <a:extLst>
              <a:ext uri="{FF2B5EF4-FFF2-40B4-BE49-F238E27FC236}">
                <a16:creationId xmlns:a16="http://schemas.microsoft.com/office/drawing/2014/main" id="{12133F84-1249-834A-2445-21FDDCCE22C9}"/>
              </a:ext>
            </a:extLst>
          </p:cNvPr>
          <p:cNvGrpSpPr/>
          <p:nvPr/>
        </p:nvGrpSpPr>
        <p:grpSpPr>
          <a:xfrm>
            <a:off x="202656" y="7954669"/>
            <a:ext cx="6425318" cy="1925205"/>
            <a:chOff x="153103" y="8123462"/>
            <a:chExt cx="6496503" cy="1663683"/>
          </a:xfrm>
        </p:grpSpPr>
        <p:sp>
          <p:nvSpPr>
            <p:cNvPr id="20" name="四角形: 角を丸くする 19">
              <a:extLst>
                <a:ext uri="{FF2B5EF4-FFF2-40B4-BE49-F238E27FC236}">
                  <a16:creationId xmlns:a16="http://schemas.microsoft.com/office/drawing/2014/main" id="{30813B5A-7E2A-8E00-88EF-8D9BBFD8CFDC}"/>
                </a:ext>
              </a:extLst>
            </p:cNvPr>
            <p:cNvSpPr/>
            <p:nvPr/>
          </p:nvSpPr>
          <p:spPr bwMode="auto">
            <a:xfrm>
              <a:off x="153103" y="8123462"/>
              <a:ext cx="6496503" cy="1663683"/>
            </a:xfrm>
            <a:prstGeom prst="roundRect">
              <a:avLst>
                <a:gd name="adj" fmla="val 5780"/>
              </a:avLst>
            </a:prstGeom>
            <a:solidFill>
              <a:srgbClr val="FFFFFF"/>
            </a:solidFill>
            <a:ln w="73025" cap="flat" cmpd="thinThick" algn="ctr">
              <a:solidFill>
                <a:srgbClr val="005CAF"/>
              </a:solidFill>
              <a:prstDash val="solid"/>
              <a:round/>
              <a:headEnd type="none" w="med" len="med"/>
              <a:tailEnd type="none" w="med" len="med"/>
            </a:ln>
            <a:effectLst/>
          </p:spPr>
          <p:txBody>
            <a:bodyPr vert="horz" wrap="square" lIns="36000" tIns="72000" rIns="36000" bIns="72000" numCol="1" rtlCol="0" anchor="t" anchorCtr="0" compatLnSpc="1">
              <a:prstTxWarp prst="textNoShape">
                <a:avLst/>
              </a:prstTxWarp>
            </a:bodyPr>
            <a:lstStyle/>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1200" b="0" i="0" u="none" strike="noStrike" kern="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sp>
          <p:nvSpPr>
            <p:cNvPr id="25" name="テキスト ボックス 24">
              <a:extLst>
                <a:ext uri="{FF2B5EF4-FFF2-40B4-BE49-F238E27FC236}">
                  <a16:creationId xmlns:a16="http://schemas.microsoft.com/office/drawing/2014/main" id="{2D4EF1F0-CA5B-A42A-E859-00564FC6FDAE}"/>
                </a:ext>
              </a:extLst>
            </p:cNvPr>
            <p:cNvSpPr txBox="1"/>
            <p:nvPr/>
          </p:nvSpPr>
          <p:spPr>
            <a:xfrm>
              <a:off x="281455" y="8767120"/>
              <a:ext cx="186778" cy="281359"/>
            </a:xfrm>
            <a:prstGeom prst="rect">
              <a:avLst/>
            </a:prstGeom>
            <a:noFill/>
          </p:spPr>
          <p:txBody>
            <a:bodyPr wrap="none" rtlCol="0" anchor="ctr">
              <a:spAutoFit/>
            </a:bodyPr>
            <a:lstStyle/>
            <a:p>
              <a:pPr marL="0" marR="0" lvl="0" indent="0" algn="l" defTabSz="914400" rtl="0" eaLnBrk="1" fontAlgn="base" latinLnBrk="0" hangingPunct="1">
                <a:lnSpc>
                  <a:spcPct val="110000"/>
                </a:lnSpc>
                <a:spcBef>
                  <a:spcPts val="0"/>
                </a:spcBef>
                <a:spcAft>
                  <a:spcPts val="0"/>
                </a:spcAft>
                <a:buClrTx/>
                <a:buSzTx/>
                <a:buFontTx/>
                <a:buNone/>
                <a:tabLst/>
                <a:defRPr/>
              </a:pPr>
              <a:endParaRPr kumimoji="1" lang="en-US" altLang="ja-JP" sz="13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grpSp>
      <p:sp>
        <p:nvSpPr>
          <p:cNvPr id="33" name="フローチャート: 処理 32">
            <a:extLst>
              <a:ext uri="{FF2B5EF4-FFF2-40B4-BE49-F238E27FC236}">
                <a16:creationId xmlns:a16="http://schemas.microsoft.com/office/drawing/2014/main" id="{478ABAF8-5EB6-4118-7DEB-41ECA4C7C5BE}"/>
              </a:ext>
            </a:extLst>
          </p:cNvPr>
          <p:cNvSpPr/>
          <p:nvPr/>
        </p:nvSpPr>
        <p:spPr bwMode="auto">
          <a:xfrm flipV="1">
            <a:off x="7432927" y="8782021"/>
            <a:ext cx="1103649" cy="99192"/>
          </a:xfrm>
          <a:prstGeom prst="flowChartProcess">
            <a:avLst/>
          </a:prstGeom>
          <a:solidFill>
            <a:srgbClr val="FEDFE1"/>
          </a:solidFill>
          <a:ln w="12700" cap="flat" cmpd="sng" algn="ctr">
            <a:noFill/>
            <a:prstDash val="solid"/>
            <a:round/>
            <a:headEnd type="none" w="med" len="med"/>
            <a:tailEnd type="none" w="med" len="med"/>
          </a:ln>
          <a:effectLst/>
        </p:spPr>
        <p:txBody>
          <a:bodyPr vert="horz" wrap="square" lIns="36000" tIns="72000" rIns="36000" bIns="72000" numCol="1" rtlCol="0" anchor="t" anchorCtr="0" compatLnSpc="1">
            <a:prstTxWarp prst="textNoShape">
              <a:avLst/>
            </a:prstTxWarp>
          </a:bodyPr>
          <a:lstStyle/>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1200" b="0" i="0" u="none" strike="noStrike" kern="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sp>
        <p:nvSpPr>
          <p:cNvPr id="31" name="テキスト ボックス 30">
            <a:extLst>
              <a:ext uri="{FF2B5EF4-FFF2-40B4-BE49-F238E27FC236}">
                <a16:creationId xmlns:a16="http://schemas.microsoft.com/office/drawing/2014/main" id="{7255C306-BD10-F6A8-E311-3092AE7A4269}"/>
              </a:ext>
            </a:extLst>
          </p:cNvPr>
          <p:cNvSpPr txBox="1"/>
          <p:nvPr/>
        </p:nvSpPr>
        <p:spPr>
          <a:xfrm>
            <a:off x="377731" y="7980965"/>
            <a:ext cx="6297980" cy="1888530"/>
          </a:xfrm>
          <a:prstGeom prst="rect">
            <a:avLst/>
          </a:prstGeom>
          <a:noFill/>
        </p:spPr>
        <p:txBody>
          <a:bodyPr wrap="square">
            <a:spAutoFit/>
          </a:bodyPr>
          <a:lstStyle/>
          <a:p>
            <a:pPr marL="92075" indent="-92075">
              <a:lnSpc>
                <a:spcPts val="1900"/>
              </a:lnSpc>
            </a:pPr>
            <a:r>
              <a:rPr kumimoji="1" lang="ja-JP" altLang="en-US" sz="1400" dirty="0">
                <a:solidFill>
                  <a:schemeClr val="tx1"/>
                </a:solidFill>
                <a:latin typeface="BIZ UDゴシック" panose="020B0400000000000000" pitchFamily="49" charset="-128"/>
                <a:ea typeface="BIZ UDゴシック" panose="020B0400000000000000" pitchFamily="49" charset="-128"/>
              </a:rPr>
              <a:t>・本年</a:t>
            </a:r>
            <a:r>
              <a:rPr kumimoji="1" lang="en-US" altLang="ja-JP" sz="1400" dirty="0">
                <a:solidFill>
                  <a:schemeClr val="tx1"/>
                </a:solidFill>
                <a:latin typeface="BIZ UDゴシック" panose="020B0400000000000000" pitchFamily="49" charset="-128"/>
                <a:ea typeface="BIZ UDゴシック" panose="020B0400000000000000" pitchFamily="49" charset="-128"/>
              </a:rPr>
              <a:t>12</a:t>
            </a:r>
            <a:r>
              <a:rPr kumimoji="1" lang="ja-JP" altLang="en-US" sz="1400" dirty="0">
                <a:solidFill>
                  <a:schemeClr val="tx1"/>
                </a:solidFill>
                <a:latin typeface="BIZ UDゴシック" panose="020B0400000000000000" pitchFamily="49" charset="-128"/>
                <a:ea typeface="BIZ UDゴシック" panose="020B0400000000000000" pitchFamily="49" charset="-128"/>
              </a:rPr>
              <a:t>月１日の時点でお手元にある</a:t>
            </a:r>
            <a:r>
              <a:rPr kumimoji="1" lang="ja-JP" altLang="en-US" sz="1400" dirty="0">
                <a:latin typeface="BIZ UDゴシック" panose="020B0400000000000000" pitchFamily="49" charset="-128"/>
                <a:ea typeface="BIZ UDゴシック" panose="020B0400000000000000" pitchFamily="49" charset="-128"/>
              </a:rPr>
              <a:t>有効な</a:t>
            </a:r>
            <a:r>
              <a:rPr kumimoji="1" lang="ja-JP" altLang="en-US" sz="1400" dirty="0">
                <a:solidFill>
                  <a:schemeClr val="tx1"/>
                </a:solidFill>
                <a:latin typeface="BIZ UDゴシック" panose="020B0400000000000000" pitchFamily="49" charset="-128"/>
                <a:ea typeface="BIZ UDゴシック" panose="020B0400000000000000" pitchFamily="49" charset="-128"/>
              </a:rPr>
              <a:t>保険証は、</a:t>
            </a:r>
            <a:r>
              <a:rPr kumimoji="1" lang="en-US" altLang="ja-JP" sz="1400" dirty="0">
                <a:latin typeface="BIZ UDゴシック" panose="020B0400000000000000" pitchFamily="49" charset="-128"/>
                <a:ea typeface="BIZ UDゴシック" panose="020B0400000000000000" pitchFamily="49" charset="-128"/>
              </a:rPr>
              <a:t>12</a:t>
            </a:r>
            <a:r>
              <a:rPr kumimoji="1" lang="ja-JP" altLang="en-US" sz="1400" dirty="0">
                <a:latin typeface="BIZ UDゴシック" panose="020B0400000000000000" pitchFamily="49" charset="-128"/>
                <a:ea typeface="BIZ UDゴシック" panose="020B0400000000000000" pitchFamily="49" charset="-128"/>
              </a:rPr>
              <a:t>月２日以降、</a:t>
            </a:r>
            <a:r>
              <a:rPr kumimoji="1" lang="ja-JP" altLang="en-US" sz="1400" b="1" u="sng" dirty="0">
                <a:solidFill>
                  <a:schemeClr val="tx1"/>
                </a:solidFill>
                <a:latin typeface="BIZ UDゴシック" panose="020B0400000000000000" pitchFamily="49" charset="-128"/>
                <a:ea typeface="BIZ UDゴシック" panose="020B0400000000000000" pitchFamily="49" charset="-128"/>
              </a:rPr>
              <a:t>最長１年間（来年</a:t>
            </a:r>
            <a:r>
              <a:rPr kumimoji="1" lang="en-US" altLang="ja-JP" sz="1400" b="1" u="sng" dirty="0">
                <a:solidFill>
                  <a:schemeClr val="tx1"/>
                </a:solidFill>
                <a:latin typeface="BIZ UDゴシック" panose="020B0400000000000000" pitchFamily="49" charset="-128"/>
                <a:ea typeface="BIZ UDゴシック" panose="020B0400000000000000" pitchFamily="49" charset="-128"/>
              </a:rPr>
              <a:t>12</a:t>
            </a:r>
            <a:r>
              <a:rPr kumimoji="1" lang="ja-JP" altLang="en-US" sz="1400" b="1" u="sng" dirty="0">
                <a:solidFill>
                  <a:schemeClr val="tx1"/>
                </a:solidFill>
                <a:latin typeface="BIZ UDゴシック" panose="020B0400000000000000" pitchFamily="49" charset="-128"/>
                <a:ea typeface="BIZ UDゴシック" panose="020B0400000000000000" pitchFamily="49" charset="-128"/>
              </a:rPr>
              <a:t>月１日まで）</a:t>
            </a:r>
            <a:r>
              <a:rPr kumimoji="1" lang="ja-JP" altLang="en-US" sz="1400" dirty="0">
                <a:solidFill>
                  <a:schemeClr val="tx1"/>
                </a:solidFill>
                <a:latin typeface="BIZ UDゴシック" panose="020B0400000000000000" pitchFamily="49" charset="-128"/>
                <a:ea typeface="BIZ UDゴシック" panose="020B0400000000000000" pitchFamily="49" charset="-128"/>
              </a:rPr>
              <a:t>使用</a:t>
            </a:r>
            <a:r>
              <a:rPr kumimoji="1" lang="ja-JP" altLang="en-US" sz="1400" dirty="0">
                <a:latin typeface="BIZ UDゴシック" panose="020B0400000000000000" pitchFamily="49" charset="-128"/>
                <a:ea typeface="BIZ UDゴシック" panose="020B0400000000000000" pitchFamily="49" charset="-128"/>
              </a:rPr>
              <a:t>可能です</a:t>
            </a:r>
            <a:r>
              <a:rPr kumimoji="1" lang="ja-JP" altLang="en-US" sz="1400" dirty="0">
                <a:solidFill>
                  <a:schemeClr val="tx1"/>
                </a:solidFill>
                <a:latin typeface="BIZ UDゴシック" panose="020B0400000000000000" pitchFamily="49" charset="-128"/>
                <a:ea typeface="BIZ UDゴシック" panose="020B0400000000000000" pitchFamily="49" charset="-128"/>
              </a:rPr>
              <a:t>。</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pPr marL="92075" marR="0" lvl="0" indent="-92075"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有効期限が</a:t>
            </a: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2025</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（令和７）年</a:t>
            </a: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12</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月１日以前に切れる場合は、その有効期限まで使え</a:t>
            </a: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92075" marR="0" lvl="0" indent="-92075"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ます。なお、転職・転居等で加入している保険者が変わった場合、使えなくなります。</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pPr marL="92075" indent="-92075">
              <a:lnSpc>
                <a:spcPts val="1900"/>
              </a:lnSpc>
            </a:pPr>
            <a:r>
              <a:rPr lang="ja-JP" altLang="en-US" sz="1400" dirty="0">
                <a:latin typeface="BIZ UDゴシック" panose="020B0400000000000000" pitchFamily="49" charset="-128"/>
                <a:ea typeface="BIZ UDゴシック" panose="020B0400000000000000" pitchFamily="49" charset="-128"/>
              </a:rPr>
              <a:t>・本年</a:t>
            </a:r>
            <a:r>
              <a:rPr lang="en-US" altLang="ja-JP" sz="1400" dirty="0">
                <a:latin typeface="BIZ UDゴシック" panose="020B0400000000000000" pitchFamily="49" charset="-128"/>
                <a:ea typeface="BIZ UDゴシック" panose="020B0400000000000000" pitchFamily="49" charset="-128"/>
              </a:rPr>
              <a:t>12</a:t>
            </a:r>
            <a:r>
              <a:rPr lang="ja-JP" altLang="en-US" sz="1400" dirty="0">
                <a:latin typeface="BIZ UDゴシック" panose="020B0400000000000000" pitchFamily="49" charset="-128"/>
                <a:ea typeface="BIZ UDゴシック" panose="020B0400000000000000" pitchFamily="49" charset="-128"/>
              </a:rPr>
              <a:t>月２日以降、マイナ保険証を保有していない方には、</a:t>
            </a:r>
            <a:r>
              <a:rPr lang="ja-JP" altLang="en-US" sz="1400" u="sng" dirty="0">
                <a:latin typeface="BIZ UDゴシック" panose="020B0400000000000000" pitchFamily="49" charset="-128"/>
                <a:ea typeface="BIZ UDゴシック" panose="020B0400000000000000" pitchFamily="49" charset="-128"/>
              </a:rPr>
              <a:t>お手元にある保険証が使えなくなる前に</a:t>
            </a:r>
            <a:r>
              <a:rPr lang="ja-JP" altLang="en-US" sz="1400" dirty="0">
                <a:latin typeface="BIZ UDゴシック" panose="020B0400000000000000" pitchFamily="49" charset="-128"/>
                <a:ea typeface="BIZ UDゴシック" panose="020B0400000000000000" pitchFamily="49" charset="-128"/>
              </a:rPr>
              <a:t>、申請いただくことなく</a:t>
            </a:r>
            <a:r>
              <a:rPr lang="ja-JP" altLang="en-US" sz="1400" b="1" u="sng" dirty="0">
                <a:latin typeface="BIZ UDゴシック" panose="020B0400000000000000" pitchFamily="49" charset="-128"/>
                <a:ea typeface="BIZ UDゴシック" panose="020B0400000000000000" pitchFamily="49" charset="-128"/>
              </a:rPr>
              <a:t>「資格確認書」</a:t>
            </a:r>
            <a:r>
              <a:rPr lang="ja-JP" altLang="en-US" sz="1400" dirty="0">
                <a:latin typeface="BIZ UDゴシック" panose="020B0400000000000000" pitchFamily="49" charset="-128"/>
                <a:ea typeface="BIZ UDゴシック" panose="020B0400000000000000" pitchFamily="49" charset="-128"/>
              </a:rPr>
              <a:t>が交付され、引き続き、医療を受けることができます（マイナ保険証を紛失等した場合は、保険者に申請いただくことで「資格確認書」が交付されます）。</a:t>
            </a:r>
            <a:endParaRPr lang="en-US" altLang="ja-JP" sz="1400" dirty="0">
              <a:latin typeface="BIZ UDゴシック" panose="020B0400000000000000" pitchFamily="49" charset="-128"/>
              <a:ea typeface="BIZ UDゴシック" panose="020B0400000000000000" pitchFamily="49" charset="-128"/>
            </a:endParaRPr>
          </a:p>
        </p:txBody>
      </p:sp>
      <p:sp>
        <p:nvSpPr>
          <p:cNvPr id="4" name="フローチャート: 処理 3">
            <a:extLst>
              <a:ext uri="{FF2B5EF4-FFF2-40B4-BE49-F238E27FC236}">
                <a16:creationId xmlns:a16="http://schemas.microsoft.com/office/drawing/2014/main" id="{346E96BB-D13F-D2F8-B773-2D75AEC0116B}"/>
              </a:ext>
            </a:extLst>
          </p:cNvPr>
          <p:cNvSpPr/>
          <p:nvPr/>
        </p:nvSpPr>
        <p:spPr bwMode="auto">
          <a:xfrm flipV="1">
            <a:off x="7432926" y="8265800"/>
            <a:ext cx="1103649" cy="99192"/>
          </a:xfrm>
          <a:prstGeom prst="flowChartProcess">
            <a:avLst/>
          </a:prstGeom>
          <a:solidFill>
            <a:srgbClr val="FEDFE1"/>
          </a:solidFill>
          <a:ln w="12700" cap="flat" cmpd="sng" algn="ctr">
            <a:noFill/>
            <a:prstDash val="solid"/>
            <a:round/>
            <a:headEnd type="none" w="med" len="med"/>
            <a:tailEnd type="none" w="med" len="med"/>
          </a:ln>
          <a:effectLst/>
        </p:spPr>
        <p:txBody>
          <a:bodyPr vert="horz" wrap="square" lIns="36000" tIns="72000" rIns="36000" bIns="72000" numCol="1" rtlCol="0" anchor="t" anchorCtr="0" compatLnSpc="1">
            <a:prstTxWarp prst="textNoShape">
              <a:avLst/>
            </a:prstTxWarp>
          </a:bodyPr>
          <a:lstStyle/>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1200" b="0" i="0" u="none" strike="noStrike" kern="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393073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正方形/長方形 223">
            <a:extLst>
              <a:ext uri="{FF2B5EF4-FFF2-40B4-BE49-F238E27FC236}">
                <a16:creationId xmlns:a16="http://schemas.microsoft.com/office/drawing/2014/main" id="{E54EA30C-085D-E85B-F028-B39CB6E92427}"/>
              </a:ext>
            </a:extLst>
          </p:cNvPr>
          <p:cNvSpPr/>
          <p:nvPr/>
        </p:nvSpPr>
        <p:spPr>
          <a:xfrm>
            <a:off x="-6139" y="8876864"/>
            <a:ext cx="6876000" cy="1022999"/>
          </a:xfrm>
          <a:prstGeom prst="rect">
            <a:avLst/>
          </a:prstGeom>
          <a:solidFill>
            <a:srgbClr val="103185"/>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468000" rIns="108000" rtlCol="0" anchor="ctr"/>
          <a:lstStyle/>
          <a:p>
            <a:pPr marL="0" marR="0" lvl="0" indent="0" algn="l" defTabSz="457200" rtl="0" eaLnBrk="1" fontAlgn="auto" latinLnBrk="0" hangingPunct="1">
              <a:lnSpc>
                <a:spcPct val="130000"/>
              </a:lnSpc>
              <a:spcBef>
                <a:spcPts val="0"/>
              </a:spcBef>
              <a:spcAft>
                <a:spcPts val="0"/>
              </a:spcAft>
              <a:buClrTx/>
              <a:buSzTx/>
              <a:buFontTx/>
              <a:buNone/>
              <a:tabLst/>
              <a:defRPr/>
            </a:pPr>
            <a:endParaRPr kumimoji="1" lang="en-US" altLang="ja-JP" sz="2400" b="1" i="0" u="none" strike="noStrike" kern="1200" cap="none" spc="15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225" name="正方形/長方形 224">
            <a:extLst>
              <a:ext uri="{FF2B5EF4-FFF2-40B4-BE49-F238E27FC236}">
                <a16:creationId xmlns:a16="http://schemas.microsoft.com/office/drawing/2014/main" id="{B5A33197-B492-76BE-A776-E6B6552C0D26}"/>
              </a:ext>
            </a:extLst>
          </p:cNvPr>
          <p:cNvSpPr/>
          <p:nvPr/>
        </p:nvSpPr>
        <p:spPr>
          <a:xfrm>
            <a:off x="4029805" y="9023659"/>
            <a:ext cx="2702412" cy="776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468000" rIns="108000" rtlCol="0" anchor="ctr"/>
          <a:lstStyle/>
          <a:p>
            <a:pPr marL="0" marR="0" lvl="0" indent="0" algn="l" defTabSz="457200" rtl="0" eaLnBrk="1" fontAlgn="auto" latinLnBrk="0" hangingPunct="1">
              <a:lnSpc>
                <a:spcPct val="130000"/>
              </a:lnSpc>
              <a:spcBef>
                <a:spcPts val="0"/>
              </a:spcBef>
              <a:spcAft>
                <a:spcPts val="0"/>
              </a:spcAft>
              <a:buClrTx/>
              <a:buSzTx/>
              <a:buFontTx/>
              <a:buNone/>
              <a:tabLst/>
              <a:defRPr/>
            </a:pPr>
            <a:endParaRPr kumimoji="1" lang="en-US" altLang="ja-JP" sz="2400" b="1" i="0" u="none" strike="noStrike" kern="1200" cap="none" spc="15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215" name="正方形/長方形 214">
            <a:extLst>
              <a:ext uri="{FF2B5EF4-FFF2-40B4-BE49-F238E27FC236}">
                <a16:creationId xmlns:a16="http://schemas.microsoft.com/office/drawing/2014/main" id="{AB17EAB6-89C6-40A8-71E9-7009E9370D86}"/>
              </a:ext>
            </a:extLst>
          </p:cNvPr>
          <p:cNvSpPr/>
          <p:nvPr/>
        </p:nvSpPr>
        <p:spPr bwMode="auto">
          <a:xfrm>
            <a:off x="559874" y="9091802"/>
            <a:ext cx="5027846" cy="745837"/>
          </a:xfrm>
          <a:prstGeom prst="rect">
            <a:avLst/>
          </a:prstGeom>
          <a:noFill/>
          <a:ln w="12700" cap="flat" cmpd="sng" algn="ctr">
            <a:noFill/>
            <a:prstDash val="solid"/>
            <a:round/>
            <a:headEnd type="none" w="med" len="med"/>
            <a:tailEnd type="none" w="med" len="med"/>
          </a:ln>
          <a:effectLst/>
        </p:spPr>
        <p:txBody>
          <a:bodyPr vert="horz" wrap="square" lIns="36000" tIns="72000" rIns="36000" bIns="72000" numCol="1" rtlCol="0" anchor="t" anchorCtr="0" compatLnSpc="1">
            <a:prstTxWarp prst="textNoShape">
              <a:avLst/>
            </a:prstTxWarp>
          </a:bodyPr>
          <a:lstStyle/>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1200" b="0" i="0" u="none" strike="noStrike" kern="1200" cap="none" spc="0" normalizeH="0" baseline="0" noProof="0">
              <a:ln>
                <a:noFill/>
              </a:ln>
              <a:solidFill>
                <a:srgbClr val="0070C0"/>
              </a:solidFill>
              <a:effectLst/>
              <a:uLnTx/>
              <a:uFillTx/>
              <a:latin typeface="游ゴシック Light" panose="020B0300000000000000" pitchFamily="50" charset="-128"/>
              <a:ea typeface="游ゴシック Light" panose="020B0300000000000000" pitchFamily="50" charset="-128"/>
              <a:cs typeface="+mn-cs"/>
            </a:endParaRPr>
          </a:p>
        </p:txBody>
      </p:sp>
      <p:sp>
        <p:nvSpPr>
          <p:cNvPr id="216" name="四角形: 角を丸くする 3">
            <a:extLst>
              <a:ext uri="{FF2B5EF4-FFF2-40B4-BE49-F238E27FC236}">
                <a16:creationId xmlns:a16="http://schemas.microsoft.com/office/drawing/2014/main" id="{C7E9A821-D09C-AC22-453B-960232962B5C}"/>
              </a:ext>
            </a:extLst>
          </p:cNvPr>
          <p:cNvSpPr/>
          <p:nvPr/>
        </p:nvSpPr>
        <p:spPr>
          <a:xfrm>
            <a:off x="165290" y="9435014"/>
            <a:ext cx="2583701" cy="305971"/>
          </a:xfrm>
          <a:prstGeom prst="roundRect">
            <a:avLst>
              <a:gd name="adj" fmla="val 23501"/>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rPr>
              <a:t>マイナンバーカード  保険証利用</a:t>
            </a:r>
          </a:p>
        </p:txBody>
      </p:sp>
      <p:sp>
        <p:nvSpPr>
          <p:cNvPr id="217" name="四角形: 角を丸くする 42">
            <a:extLst>
              <a:ext uri="{FF2B5EF4-FFF2-40B4-BE49-F238E27FC236}">
                <a16:creationId xmlns:a16="http://schemas.microsoft.com/office/drawing/2014/main" id="{3EC46B30-57B6-E589-2A5A-02DF7B33E697}"/>
              </a:ext>
            </a:extLst>
          </p:cNvPr>
          <p:cNvSpPr/>
          <p:nvPr/>
        </p:nvSpPr>
        <p:spPr>
          <a:xfrm>
            <a:off x="2852039" y="9435014"/>
            <a:ext cx="917675" cy="305971"/>
          </a:xfrm>
          <a:prstGeom prst="roundRect">
            <a:avLst>
              <a:gd name="adj" fmla="val 23501"/>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black"/>
                </a:solidFill>
                <a:effectLst/>
                <a:uLnTx/>
                <a:uFillTx/>
                <a:latin typeface="游ゴシック Light" panose="020B0300000000000000" pitchFamily="50" charset="-128"/>
                <a:ea typeface="游ゴシック Light" panose="020B0300000000000000" pitchFamily="50" charset="-128"/>
                <a:cs typeface="+mn-cs"/>
              </a:rPr>
              <a:t>検索　</a:t>
            </a:r>
          </a:p>
        </p:txBody>
      </p:sp>
      <p:sp>
        <p:nvSpPr>
          <p:cNvPr id="218" name="テキスト ボックス 217">
            <a:extLst>
              <a:ext uri="{FF2B5EF4-FFF2-40B4-BE49-F238E27FC236}">
                <a16:creationId xmlns:a16="http://schemas.microsoft.com/office/drawing/2014/main" id="{11767A44-D144-414F-F00E-2D516DEAAD9C}"/>
              </a:ext>
            </a:extLst>
          </p:cNvPr>
          <p:cNvSpPr txBox="1"/>
          <p:nvPr/>
        </p:nvSpPr>
        <p:spPr>
          <a:xfrm>
            <a:off x="49592" y="9009145"/>
            <a:ext cx="380878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rPr>
              <a:t>詳しくは厚生労働省</a:t>
            </a:r>
            <a:r>
              <a:rPr kumimoji="1" lang="en-US" altLang="ja-JP" sz="1200" b="1" i="0" u="none" strike="noStrike" kern="120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rPr>
              <a:t>Web</a:t>
            </a:r>
            <a:r>
              <a:rPr kumimoji="1" lang="ja-JP" altLang="en-US" sz="1200" b="1" i="0" u="none" strike="noStrike" kern="120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rPr>
              <a:t>サイトでご確認いただけます。</a:t>
            </a:r>
            <a:endParaRPr kumimoji="0" lang="en-US" altLang="ja-JP" sz="1200" b="1" i="0" u="none" strike="noStrike" kern="120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pic>
        <p:nvPicPr>
          <p:cNvPr id="251" name="図 250" descr="QR コード&#10;&#10;自動的に生成された説明">
            <a:extLst>
              <a:ext uri="{FF2B5EF4-FFF2-40B4-BE49-F238E27FC236}">
                <a16:creationId xmlns:a16="http://schemas.microsoft.com/office/drawing/2014/main" id="{BC42E51C-2160-C550-672C-5EA7E1B2AF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5224" y="9062527"/>
            <a:ext cx="702889" cy="702889"/>
          </a:xfrm>
          <a:prstGeom prst="rect">
            <a:avLst/>
          </a:prstGeom>
        </p:spPr>
      </p:pic>
      <p:pic>
        <p:nvPicPr>
          <p:cNvPr id="252" name="Picture 2" descr="厚生労働省ロゴマーク">
            <a:extLst>
              <a:ext uri="{FF2B5EF4-FFF2-40B4-BE49-F238E27FC236}">
                <a16:creationId xmlns:a16="http://schemas.microsoft.com/office/drawing/2014/main" id="{EBC611F2-AC91-10FE-DEDC-26DDB05C36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3828" y="9091802"/>
            <a:ext cx="1599845" cy="593693"/>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グループ化 11">
            <a:extLst>
              <a:ext uri="{FF2B5EF4-FFF2-40B4-BE49-F238E27FC236}">
                <a16:creationId xmlns:a16="http://schemas.microsoft.com/office/drawing/2014/main" id="{571FAF83-9BD1-C0A8-AE43-53D1CCFD399D}"/>
              </a:ext>
            </a:extLst>
          </p:cNvPr>
          <p:cNvGrpSpPr/>
          <p:nvPr/>
        </p:nvGrpSpPr>
        <p:grpSpPr>
          <a:xfrm>
            <a:off x="189000" y="3517153"/>
            <a:ext cx="6480000" cy="453856"/>
            <a:chOff x="226518" y="3604237"/>
            <a:chExt cx="6480000" cy="453856"/>
          </a:xfrm>
        </p:grpSpPr>
        <p:sp>
          <p:nvSpPr>
            <p:cNvPr id="48" name="正方形/長方形 47">
              <a:extLst>
                <a:ext uri="{FF2B5EF4-FFF2-40B4-BE49-F238E27FC236}">
                  <a16:creationId xmlns:a16="http://schemas.microsoft.com/office/drawing/2014/main" id="{20A35F9A-E0F2-421C-8F9C-5F55D2EAA0E6}"/>
                </a:ext>
              </a:extLst>
            </p:cNvPr>
            <p:cNvSpPr/>
            <p:nvPr/>
          </p:nvSpPr>
          <p:spPr>
            <a:xfrm>
              <a:off x="226518" y="3604237"/>
              <a:ext cx="6480000" cy="453856"/>
            </a:xfrm>
            <a:prstGeom prst="rect">
              <a:avLst/>
            </a:prstGeom>
            <a:solidFill>
              <a:srgbClr val="005CAF"/>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08000" rtlCol="0" anchor="ctr">
              <a:no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endParaRPr kumimoji="1" lang="ja-JP" altLang="en-US" sz="1600" b="1" i="0" u="none" strike="noStrike" kern="1200" cap="none" spc="20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2" name="テキスト ボックス 1">
              <a:extLst>
                <a:ext uri="{FF2B5EF4-FFF2-40B4-BE49-F238E27FC236}">
                  <a16:creationId xmlns:a16="http://schemas.microsoft.com/office/drawing/2014/main" id="{D3482C49-2AEB-D3F7-658E-9BEBD171C463}"/>
                </a:ext>
              </a:extLst>
            </p:cNvPr>
            <p:cNvSpPr txBox="1"/>
            <p:nvPr/>
          </p:nvSpPr>
          <p:spPr>
            <a:xfrm>
              <a:off x="2550962" y="3635825"/>
              <a:ext cx="1831112" cy="378389"/>
            </a:xfrm>
            <a:prstGeom prst="rect">
              <a:avLst/>
            </a:prstGeom>
            <a:noFill/>
          </p:spPr>
          <p:txBody>
            <a:bodyPr wrap="square" lIns="108000" tIns="72000" rIns="108000" bIns="54000" rtlCol="0">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600" b="1" i="0" u="none" strike="noStrike" kern="1200" cap="none" spc="20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rPr>
                <a:t>よくあるご質問</a:t>
              </a:r>
            </a:p>
          </p:txBody>
        </p:sp>
      </p:grpSp>
      <p:grpSp>
        <p:nvGrpSpPr>
          <p:cNvPr id="6" name="グループ化 5">
            <a:extLst>
              <a:ext uri="{FF2B5EF4-FFF2-40B4-BE49-F238E27FC236}">
                <a16:creationId xmlns:a16="http://schemas.microsoft.com/office/drawing/2014/main" id="{F4BD14EA-940D-C0BE-235D-E5DD7BC183BA}"/>
              </a:ext>
            </a:extLst>
          </p:cNvPr>
          <p:cNvGrpSpPr/>
          <p:nvPr/>
        </p:nvGrpSpPr>
        <p:grpSpPr>
          <a:xfrm>
            <a:off x="169880" y="202367"/>
            <a:ext cx="6581770" cy="3157823"/>
            <a:chOff x="169880" y="202367"/>
            <a:chExt cx="6581770" cy="3157823"/>
          </a:xfrm>
        </p:grpSpPr>
        <p:sp>
          <p:nvSpPr>
            <p:cNvPr id="41" name="正方形/長方形 40">
              <a:extLst>
                <a:ext uri="{FF2B5EF4-FFF2-40B4-BE49-F238E27FC236}">
                  <a16:creationId xmlns:a16="http://schemas.microsoft.com/office/drawing/2014/main" id="{7B0F114E-4A88-5823-06A7-6C8BE857508D}"/>
                </a:ext>
              </a:extLst>
            </p:cNvPr>
            <p:cNvSpPr/>
            <p:nvPr/>
          </p:nvSpPr>
          <p:spPr>
            <a:xfrm>
              <a:off x="212550" y="202367"/>
              <a:ext cx="6480000" cy="711659"/>
            </a:xfrm>
            <a:prstGeom prst="rect">
              <a:avLst/>
            </a:prstGeom>
            <a:solidFill>
              <a:srgbClr val="DB4D6D"/>
            </a:solidFill>
            <a:ln w="28575">
              <a:solidFill>
                <a:srgbClr val="DB4D6D"/>
              </a:solidFill>
            </a:ln>
          </p:spPr>
          <p:style>
            <a:lnRef idx="2">
              <a:schemeClr val="accent1">
                <a:shade val="50000"/>
              </a:schemeClr>
            </a:lnRef>
            <a:fillRef idx="1">
              <a:schemeClr val="accent1"/>
            </a:fillRef>
            <a:effectRef idx="0">
              <a:schemeClr val="accent1"/>
            </a:effectRef>
            <a:fontRef idx="minor">
              <a:schemeClr val="lt1"/>
            </a:fontRef>
          </p:style>
          <p:txBody>
            <a:bodyPr wrap="square" lIns="684000" tIns="72000" rIns="108000" rtlCol="0" anchor="t">
              <a:no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endParaRPr kumimoji="1" lang="ja-JP" altLang="en-US" sz="1600" b="1" i="0" u="none" strike="noStrike" kern="1200" cap="none" spc="10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42" name="楕円 41">
              <a:extLst>
                <a:ext uri="{FF2B5EF4-FFF2-40B4-BE49-F238E27FC236}">
                  <a16:creationId xmlns:a16="http://schemas.microsoft.com/office/drawing/2014/main" id="{995164FA-581F-0707-43A8-552DA47A189B}"/>
                </a:ext>
              </a:extLst>
            </p:cNvPr>
            <p:cNvSpPr/>
            <p:nvPr/>
          </p:nvSpPr>
          <p:spPr>
            <a:xfrm>
              <a:off x="329928" y="347847"/>
              <a:ext cx="431244" cy="4312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rtlCol="0" anchor="ctr"/>
            <a:lstStyle/>
            <a:p>
              <a:pPr marL="0" marR="0" lvl="0" indent="0" algn="ctr" defTabSz="457200" rtl="0" eaLnBrk="1" fontAlgn="auto" latinLnBrk="0" hangingPunct="1">
                <a:lnSpc>
                  <a:spcPct val="130000"/>
                </a:lnSpc>
                <a:spcBef>
                  <a:spcPts val="0"/>
                </a:spcBef>
                <a:spcAft>
                  <a:spcPts val="0"/>
                </a:spcAft>
                <a:buClrTx/>
                <a:buSzTx/>
                <a:buFontTx/>
                <a:buNone/>
                <a:tabLst/>
                <a:defRPr/>
              </a:pPr>
              <a:endParaRPr kumimoji="1" lang="ja-JP" altLang="en-US" sz="2400" b="1" i="0" u="none" strike="noStrike" kern="1200" cap="none" spc="0" normalizeH="0" baseline="0" noProof="0">
                <a:ln>
                  <a:noFill/>
                </a:ln>
                <a:solidFill>
                  <a:srgbClr val="DB4D6D"/>
                </a:solidFill>
                <a:effectLst/>
                <a:uLnTx/>
                <a:uFillTx/>
                <a:latin typeface="BIZ UDゴシック" panose="020B0400000000000000" pitchFamily="49" charset="-128"/>
                <a:ea typeface="BIZ UDゴシック" panose="020B0400000000000000" pitchFamily="49" charset="-128"/>
                <a:cs typeface="+mn-cs"/>
              </a:endParaRPr>
            </a:p>
          </p:txBody>
        </p:sp>
        <p:sp>
          <p:nvSpPr>
            <p:cNvPr id="44" name="テキスト ボックス 43">
              <a:extLst>
                <a:ext uri="{FF2B5EF4-FFF2-40B4-BE49-F238E27FC236}">
                  <a16:creationId xmlns:a16="http://schemas.microsoft.com/office/drawing/2014/main" id="{1C69D1A2-76D1-8135-50EE-F7366B80D6A6}"/>
                </a:ext>
              </a:extLst>
            </p:cNvPr>
            <p:cNvSpPr txBox="1"/>
            <p:nvPr/>
          </p:nvSpPr>
          <p:spPr>
            <a:xfrm flipH="1">
              <a:off x="256974" y="231229"/>
              <a:ext cx="631152" cy="655067"/>
            </a:xfrm>
            <a:prstGeom prst="rect">
              <a:avLst/>
            </a:prstGeom>
            <a:noFill/>
          </p:spPr>
          <p:txBody>
            <a:bodyPr wrap="square" lIns="108000" tIns="72000" rIns="108000" bIns="54000" rtlCol="0">
              <a:spAutoFit/>
            </a:bodyPr>
            <a:lstStyle/>
            <a:p>
              <a:pPr marL="0" marR="0" lvl="0" indent="0" algn="l" defTabSz="457200" rtl="0" eaLnBrk="1" fontAlgn="auto" latinLnBrk="0" hangingPunct="1">
                <a:lnSpc>
                  <a:spcPct val="130000"/>
                </a:lnSpc>
                <a:spcBef>
                  <a:spcPts val="0"/>
                </a:spcBef>
                <a:spcAft>
                  <a:spcPts val="0"/>
                </a:spcAft>
                <a:buClrTx/>
                <a:buSzTx/>
                <a:buFontTx/>
                <a:buNone/>
                <a:tabLst/>
                <a:defRPr/>
              </a:pPr>
              <a:r>
                <a:rPr kumimoji="1" lang="ja-JP" altLang="en-US" sz="2800" b="1" i="0" u="none" strike="noStrike" kern="1200" cap="none" spc="0" normalizeH="0" baseline="0" noProof="0">
                  <a:ln>
                    <a:noFill/>
                  </a:ln>
                  <a:solidFill>
                    <a:srgbClr val="DB4D6D"/>
                  </a:solidFill>
                  <a:effectLst/>
                  <a:uLnTx/>
                  <a:uFillTx/>
                  <a:latin typeface="Calibri" panose="020F0502020204030204"/>
                  <a:ea typeface="游ゴシック" panose="020B0400000000000000" pitchFamily="50" charset="-128"/>
                  <a:cs typeface="+mn-cs"/>
                </a:rPr>
                <a:t>！</a:t>
              </a:r>
              <a:endParaRPr kumimoji="1" lang="ja-JP" altLang="en-US" sz="2000" b="1" i="0" u="none" strike="noStrike" kern="1200" cap="none" spc="0" normalizeH="0" baseline="0" noProof="0">
                <a:ln>
                  <a:noFill/>
                </a:ln>
                <a:solidFill>
                  <a:srgbClr val="DB4D6D"/>
                </a:solidFill>
                <a:effectLst/>
                <a:uLnTx/>
                <a:uFillTx/>
                <a:latin typeface="Calibri" panose="020F0502020204030204"/>
                <a:ea typeface="游ゴシック" panose="020B0400000000000000" pitchFamily="50" charset="-128"/>
                <a:cs typeface="+mn-cs"/>
              </a:endParaRPr>
            </a:p>
          </p:txBody>
        </p:sp>
        <p:sp>
          <p:nvSpPr>
            <p:cNvPr id="45" name="テキスト ボックス 44">
              <a:extLst>
                <a:ext uri="{FF2B5EF4-FFF2-40B4-BE49-F238E27FC236}">
                  <a16:creationId xmlns:a16="http://schemas.microsoft.com/office/drawing/2014/main" id="{BC6C1A86-50A0-7581-3F97-49D85ED3EAD7}"/>
                </a:ext>
              </a:extLst>
            </p:cNvPr>
            <p:cNvSpPr txBox="1"/>
            <p:nvPr/>
          </p:nvSpPr>
          <p:spPr>
            <a:xfrm>
              <a:off x="773872" y="211704"/>
              <a:ext cx="5886328" cy="673855"/>
            </a:xfrm>
            <a:prstGeom prst="rect">
              <a:avLst/>
            </a:prstGeom>
            <a:noFill/>
          </p:spPr>
          <p:txBody>
            <a:bodyPr wrap="none" lIns="108000" tIns="72000" rIns="108000" bIns="54000" rtlCol="0">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600" b="1" i="0" u="none" strike="noStrike" kern="1200" cap="none" spc="10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rPr>
                <a:t>マイナンバーカードを健康保険証として利用するための</a:t>
              </a:r>
              <a:br>
                <a:rPr kumimoji="1" lang="en-US" altLang="ja-JP" sz="1600" b="1" i="0" u="none" strike="noStrike" kern="1200" cap="none" spc="10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rPr>
              </a:br>
              <a:r>
                <a:rPr kumimoji="1" lang="ja-JP" altLang="en-US" sz="1600" b="1" i="0" u="none" strike="noStrike" kern="1200" cap="none" spc="10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rPr>
                <a:t>登録がまだの方は、以下２つの準備をお願いします。</a:t>
              </a:r>
            </a:p>
          </p:txBody>
        </p:sp>
        <p:sp>
          <p:nvSpPr>
            <p:cNvPr id="46" name="四角形: 角を丸くする 45">
              <a:extLst>
                <a:ext uri="{FF2B5EF4-FFF2-40B4-BE49-F238E27FC236}">
                  <a16:creationId xmlns:a16="http://schemas.microsoft.com/office/drawing/2014/main" id="{DDE0685A-4548-9FA6-5DFF-487B24B0E51F}"/>
                </a:ext>
              </a:extLst>
            </p:cNvPr>
            <p:cNvSpPr/>
            <p:nvPr/>
          </p:nvSpPr>
          <p:spPr>
            <a:xfrm>
              <a:off x="226518" y="1059171"/>
              <a:ext cx="3134392" cy="2289562"/>
            </a:xfrm>
            <a:prstGeom prst="roundRect">
              <a:avLst>
                <a:gd name="adj" fmla="val 7652"/>
              </a:avLst>
            </a:prstGeom>
            <a:solidFill>
              <a:srgbClr val="FED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9" name="正方形/長方形 48">
              <a:extLst>
                <a:ext uri="{FF2B5EF4-FFF2-40B4-BE49-F238E27FC236}">
                  <a16:creationId xmlns:a16="http://schemas.microsoft.com/office/drawing/2014/main" id="{218F498F-2FFC-1D63-35EA-CC146AFFC68B}"/>
                </a:ext>
              </a:extLst>
            </p:cNvPr>
            <p:cNvSpPr/>
            <p:nvPr/>
          </p:nvSpPr>
          <p:spPr>
            <a:xfrm>
              <a:off x="380194" y="1689956"/>
              <a:ext cx="3096000" cy="13860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rtlCol="0" anchor="t">
              <a:spAutoFit/>
            </a:bodyPr>
            <a:lstStyle/>
            <a:p>
              <a:pPr marL="0" marR="0" lvl="0" indent="0" algn="l" defTabSz="457200" rtl="0" eaLnBrk="1" fontAlgn="auto" latinLnBrk="0" hangingPunct="1">
                <a:lnSpc>
                  <a:spcPct val="110000"/>
                </a:lnSpc>
                <a:spcBef>
                  <a:spcPts val="0"/>
                </a:spcBef>
                <a:spcAft>
                  <a:spcPts val="60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200" b="1" i="0" u="none" strike="noStrike" kern="1200" cap="none" spc="20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申請方法は選択可能です</a:t>
              </a:r>
              <a:endParaRPr kumimoji="1" lang="en-US" altLang="ja-JP" sz="1200" b="0" i="0" u="none" strike="noStrike" kern="1200" cap="none" spc="20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228600" marR="0" lvl="0" indent="-228600" algn="l" defTabSz="457200" rtl="0" eaLnBrk="1" fontAlgn="auto" latinLnBrk="0" hangingPunct="1">
                <a:lnSpc>
                  <a:spcPct val="110000"/>
                </a:lnSpc>
                <a:spcBef>
                  <a:spcPts val="0"/>
                </a:spcBef>
                <a:spcAft>
                  <a:spcPts val="0"/>
                </a:spcAft>
                <a:buClrTx/>
                <a:buSzTx/>
                <a:buFont typeface="+mj-ea"/>
                <a:buAutoNum type="circleNumDbPlain"/>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オンライン申請</a:t>
              </a:r>
              <a:b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b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パソコン・スマートフォンから</a:t>
              </a: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p>
            <a:p>
              <a:pPr marL="228600" marR="0" lvl="0" indent="-228600" algn="l" defTabSz="457200" rtl="0" eaLnBrk="1" fontAlgn="auto" latinLnBrk="0" hangingPunct="1">
                <a:lnSpc>
                  <a:spcPct val="110000"/>
                </a:lnSpc>
                <a:spcBef>
                  <a:spcPts val="0"/>
                </a:spcBef>
                <a:spcAft>
                  <a:spcPts val="0"/>
                </a:spcAft>
                <a:buClrTx/>
                <a:buSzTx/>
                <a:buFont typeface="+mj-ea"/>
                <a:buAutoNum type="circleNumDbPlain"/>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郵便による申請</a:t>
              </a: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228600" marR="0" lvl="0" indent="-228600" algn="l" defTabSz="457200" rtl="0" eaLnBrk="1" fontAlgn="auto" latinLnBrk="0" hangingPunct="1">
                <a:lnSpc>
                  <a:spcPct val="110000"/>
                </a:lnSpc>
                <a:spcBef>
                  <a:spcPts val="0"/>
                </a:spcBef>
                <a:spcAft>
                  <a:spcPts val="0"/>
                </a:spcAft>
                <a:buClrTx/>
                <a:buSzTx/>
                <a:buFont typeface="+mj-ea"/>
                <a:buAutoNum type="circleNumDbPlain"/>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まちなかの</a:t>
              </a:r>
              <a:b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b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証明写真機からの申請</a:t>
              </a:r>
            </a:p>
          </p:txBody>
        </p:sp>
        <p:sp>
          <p:nvSpPr>
            <p:cNvPr id="50" name="テキスト ボックス 49">
              <a:extLst>
                <a:ext uri="{FF2B5EF4-FFF2-40B4-BE49-F238E27FC236}">
                  <a16:creationId xmlns:a16="http://schemas.microsoft.com/office/drawing/2014/main" id="{CE4C86DC-CD94-2319-AA7A-51546739BAA9}"/>
                </a:ext>
              </a:extLst>
            </p:cNvPr>
            <p:cNvSpPr txBox="1"/>
            <p:nvPr/>
          </p:nvSpPr>
          <p:spPr>
            <a:xfrm>
              <a:off x="169880" y="1210987"/>
              <a:ext cx="3249677" cy="342674"/>
            </a:xfrm>
            <a:prstGeom prst="rect">
              <a:avLst/>
            </a:prstGeom>
            <a:noFill/>
          </p:spPr>
          <p:txBody>
            <a:bodyPr wrap="square" lIns="108000" tIns="72000" rIns="108000" bIns="54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15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マイナンバーカードを申請</a:t>
              </a:r>
            </a:p>
          </p:txBody>
        </p:sp>
        <p:sp>
          <p:nvSpPr>
            <p:cNvPr id="51" name="四角形: 角を丸くする 50">
              <a:extLst>
                <a:ext uri="{FF2B5EF4-FFF2-40B4-BE49-F238E27FC236}">
                  <a16:creationId xmlns:a16="http://schemas.microsoft.com/office/drawing/2014/main" id="{9C110758-8411-2E67-19B1-1E63AB197B87}"/>
                </a:ext>
              </a:extLst>
            </p:cNvPr>
            <p:cNvSpPr/>
            <p:nvPr/>
          </p:nvSpPr>
          <p:spPr>
            <a:xfrm rot="20720421">
              <a:off x="188322" y="1059859"/>
              <a:ext cx="736422" cy="240463"/>
            </a:xfrm>
            <a:prstGeom prst="roundRect">
              <a:avLst/>
            </a:prstGeom>
            <a:solidFill>
              <a:srgbClr val="DB4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STEP1.</a:t>
              </a:r>
              <a:endParaRPr kumimoji="1" lang="ja-JP" altLang="en-US" sz="12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52" name="Picture 2">
              <a:extLst>
                <a:ext uri="{FF2B5EF4-FFF2-40B4-BE49-F238E27FC236}">
                  <a16:creationId xmlns:a16="http://schemas.microsoft.com/office/drawing/2014/main" id="{15993682-CF66-0A47-3539-AB991841534B}"/>
                </a:ext>
              </a:extLst>
            </p:cNvPr>
            <p:cNvPicPr>
              <a:picLocks noChangeAspect="1" noChangeArrowheads="1"/>
            </p:cNvPicPr>
            <p:nvPr/>
          </p:nvPicPr>
          <p:blipFill>
            <a:blip r:embed="rId4" cstate="print"/>
            <a:srcRect/>
            <a:stretch>
              <a:fillRect/>
            </a:stretch>
          </p:blipFill>
          <p:spPr bwMode="auto">
            <a:xfrm>
              <a:off x="2439561" y="2619354"/>
              <a:ext cx="773823" cy="488777"/>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53" name="四角形: 角を丸くする 52">
              <a:extLst>
                <a:ext uri="{FF2B5EF4-FFF2-40B4-BE49-F238E27FC236}">
                  <a16:creationId xmlns:a16="http://schemas.microsoft.com/office/drawing/2014/main" id="{3F0C32A9-F604-CC80-D428-078E6C8CB14D}"/>
                </a:ext>
              </a:extLst>
            </p:cNvPr>
            <p:cNvSpPr/>
            <p:nvPr/>
          </p:nvSpPr>
          <p:spPr>
            <a:xfrm>
              <a:off x="3514586" y="1046698"/>
              <a:ext cx="3173652" cy="2302035"/>
            </a:xfrm>
            <a:prstGeom prst="roundRect">
              <a:avLst>
                <a:gd name="adj" fmla="val 7652"/>
              </a:avLst>
            </a:prstGeom>
            <a:solidFill>
              <a:srgbClr val="FED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4" name="正方形/長方形 53">
              <a:extLst>
                <a:ext uri="{FF2B5EF4-FFF2-40B4-BE49-F238E27FC236}">
                  <a16:creationId xmlns:a16="http://schemas.microsoft.com/office/drawing/2014/main" id="{81942486-06C8-92F6-86D6-AA5AF2D3C1BE}"/>
                </a:ext>
              </a:extLst>
            </p:cNvPr>
            <p:cNvSpPr/>
            <p:nvPr/>
          </p:nvSpPr>
          <p:spPr>
            <a:xfrm>
              <a:off x="3592238" y="1689956"/>
              <a:ext cx="3096000" cy="13860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rtlCol="0" anchor="t">
              <a:spAutoFit/>
            </a:bodyPr>
            <a:lstStyle/>
            <a:p>
              <a:pPr marL="0" marR="0" lvl="0" indent="0" algn="l" defTabSz="457200" rtl="0" eaLnBrk="1" fontAlgn="auto" latinLnBrk="0" hangingPunct="1">
                <a:lnSpc>
                  <a:spcPct val="110000"/>
                </a:lnSpc>
                <a:spcBef>
                  <a:spcPts val="0"/>
                </a:spcBef>
                <a:spcAft>
                  <a:spcPts val="60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200" b="1" i="0" u="none" strike="noStrike" kern="1200" cap="none" spc="10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利用登録の方法</a:t>
              </a:r>
              <a:endParaRPr kumimoji="1" lang="en-US" altLang="ja-JP" sz="1200" b="0" i="0" u="none" strike="noStrike" kern="1200" cap="none" spc="10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228600" indent="-228600">
                <a:lnSpc>
                  <a:spcPct val="110000"/>
                </a:lnSpc>
                <a:buFont typeface="+mj-ea"/>
                <a:buAutoNum type="circleNumDbPlain"/>
                <a:defRPr/>
              </a:pPr>
              <a:r>
                <a:rPr kumimoji="1" lang="ja-JP" altLang="en-US" sz="1200" dirty="0">
                  <a:solidFill>
                    <a:prstClr val="black"/>
                  </a:solidFill>
                  <a:latin typeface="BIZ UDゴシック" panose="020B0400000000000000" pitchFamily="49" charset="-128"/>
                  <a:ea typeface="BIZ UDゴシック" panose="020B0400000000000000" pitchFamily="49" charset="-128"/>
                </a:rPr>
                <a:t>医療機関・薬局の受付</a:t>
              </a:r>
              <a:br>
                <a:rPr kumimoji="1" lang="en-US" altLang="ja-JP" sz="1200" dirty="0">
                  <a:solidFill>
                    <a:prstClr val="black"/>
                  </a:solidFill>
                  <a:latin typeface="BIZ UDゴシック" panose="020B0400000000000000" pitchFamily="49" charset="-128"/>
                  <a:ea typeface="BIZ UDゴシック" panose="020B0400000000000000" pitchFamily="49" charset="-128"/>
                </a:rPr>
              </a:br>
              <a:r>
                <a:rPr kumimoji="1" lang="ja-JP" altLang="en-US" sz="1200" dirty="0">
                  <a:solidFill>
                    <a:prstClr val="black"/>
                  </a:solidFill>
                  <a:latin typeface="BIZ UDゴシック" panose="020B0400000000000000" pitchFamily="49" charset="-128"/>
                  <a:ea typeface="BIZ UDゴシック" panose="020B0400000000000000" pitchFamily="49" charset="-128"/>
                </a:rPr>
                <a:t>（カードリーダー）で行う</a:t>
              </a:r>
              <a:endParaRPr kumimoji="1" lang="ja-JP" altLang="en-US" sz="1200" dirty="0">
                <a:solidFill>
                  <a:srgbClr val="00B0F0"/>
                </a:solidFill>
                <a:latin typeface="BIZ UDゴシック" panose="020B0400000000000000" pitchFamily="49" charset="-128"/>
                <a:ea typeface="BIZ UDゴシック" panose="020B0400000000000000" pitchFamily="49" charset="-128"/>
              </a:endParaRPr>
            </a:p>
            <a:p>
              <a:pPr marL="228600" lvl="0" indent="-228600">
                <a:lnSpc>
                  <a:spcPct val="110000"/>
                </a:lnSpc>
                <a:buFont typeface="+mj-ea"/>
                <a:buAutoNum type="circleNumDbPlain"/>
                <a:defRPr/>
              </a:pPr>
              <a:r>
                <a:rPr kumimoji="1" lang="ja-JP" altLang="en-US" sz="1200" dirty="0">
                  <a:solidFill>
                    <a:prstClr val="black"/>
                  </a:solidFill>
                  <a:latin typeface="BIZ UDゴシック" panose="020B0400000000000000" pitchFamily="49" charset="-128"/>
                  <a:ea typeface="BIZ UDゴシック" panose="020B0400000000000000" pitchFamily="49" charset="-128"/>
                </a:rPr>
                <a:t>「マイナポータル</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」から行う</a:t>
              </a: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228600" marR="0" lvl="0" indent="-228600" algn="l" defTabSz="457200" rtl="0" eaLnBrk="1" fontAlgn="auto" latinLnBrk="0" hangingPunct="1">
                <a:lnSpc>
                  <a:spcPct val="110000"/>
                </a:lnSpc>
                <a:spcBef>
                  <a:spcPts val="0"/>
                </a:spcBef>
                <a:spcAft>
                  <a:spcPts val="0"/>
                </a:spcAft>
                <a:buClrTx/>
                <a:buSzTx/>
                <a:buFont typeface="+mj-ea"/>
                <a:buAutoNum type="circleNumDbPlain"/>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セブン銀行</a:t>
              </a: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ATM</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から行う</a:t>
              </a: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10000"/>
                </a:lnSpc>
                <a:spcBef>
                  <a:spcPts val="0"/>
                </a:spcBef>
                <a:spcAft>
                  <a:spcPts val="600"/>
                </a:spcAft>
                <a:buClrTx/>
                <a:buSzTx/>
                <a:buFontTx/>
                <a:buNone/>
                <a:tabLst/>
                <a:defRPr/>
              </a:pPr>
              <a:endParaRPr kumimoji="1" lang="en-US" altLang="ja-JP" sz="1200" b="0" i="0" u="none" strike="noStrike" kern="1200" cap="none" spc="20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55" name="テキスト ボックス 54">
              <a:extLst>
                <a:ext uri="{FF2B5EF4-FFF2-40B4-BE49-F238E27FC236}">
                  <a16:creationId xmlns:a16="http://schemas.microsoft.com/office/drawing/2014/main" id="{D8125D16-6150-59ED-0F76-EDEB6895F96A}"/>
                </a:ext>
              </a:extLst>
            </p:cNvPr>
            <p:cNvSpPr txBox="1"/>
            <p:nvPr/>
          </p:nvSpPr>
          <p:spPr>
            <a:xfrm>
              <a:off x="3501973" y="1103265"/>
              <a:ext cx="3249677" cy="558118"/>
            </a:xfrm>
            <a:prstGeom prst="rect">
              <a:avLst/>
            </a:prstGeom>
            <a:noFill/>
          </p:spPr>
          <p:txBody>
            <a:bodyPr wrap="square" lIns="108000" tIns="72000" rIns="108000" bIns="54000"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15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マイナンバーカードを</a:t>
              </a:r>
              <a:br>
                <a:rPr kumimoji="1" lang="en-US" altLang="ja-JP" sz="1400" b="1" i="0" u="none" strike="noStrike" kern="1200" cap="none" spc="15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br>
              <a:r>
                <a:rPr kumimoji="1" lang="ja-JP" altLang="en-US" sz="1400" b="1" i="0" u="none" strike="noStrike" kern="1200" cap="none" spc="15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健康保険証として登録</a:t>
              </a:r>
            </a:p>
          </p:txBody>
        </p:sp>
        <p:pic>
          <p:nvPicPr>
            <p:cNvPr id="58" name="Picture 54">
              <a:extLst>
                <a:ext uri="{FF2B5EF4-FFF2-40B4-BE49-F238E27FC236}">
                  <a16:creationId xmlns:a16="http://schemas.microsoft.com/office/drawing/2014/main" id="{645277D9-5E11-D1A1-46AA-A99BA27F98B8}"/>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9964" b="93950" l="9818" r="92000">
                          <a14:foregroundMark x1="56727" y1="53381" x2="56727" y2="53381"/>
                          <a14:foregroundMark x1="44727" y1="47331" x2="44727" y2="47331"/>
                          <a14:foregroundMark x1="35636" y1="39858" x2="35636" y2="39858"/>
                          <a14:foregroundMark x1="35636" y1="39858" x2="35636" y2="39858"/>
                          <a14:foregroundMark x1="26545" y1="49466" x2="26545" y2="49466"/>
                          <a14:foregroundMark x1="26545" y1="49466" x2="26545" y2="49466"/>
                          <a14:foregroundMark x1="25455" y1="49822" x2="25455" y2="49822"/>
                          <a14:foregroundMark x1="25455" y1="50534" x2="25455" y2="50534"/>
                          <a14:foregroundMark x1="31273" y1="53381" x2="31273" y2="53381"/>
                          <a14:foregroundMark x1="31273" y1="53381" x2="21091" y2="52313"/>
                          <a14:foregroundMark x1="19636" y1="49110" x2="19636" y2="49110"/>
                          <a14:foregroundMark x1="37091" y1="42705" x2="37091" y2="42705"/>
                          <a14:foregroundMark x1="35636" y1="40569" x2="60000" y2="47331"/>
                          <a14:foregroundMark x1="60727" y1="44840" x2="48364" y2="71174"/>
                          <a14:foregroundMark x1="48364" y1="71174" x2="26545" y2="60854"/>
                          <a14:foregroundMark x1="25818" y1="59431" x2="25818" y2="59431"/>
                          <a14:foregroundMark x1="23636" y1="59786" x2="23636" y2="59786"/>
                          <a14:foregroundMark x1="29818" y1="66192" x2="38545" y2="69039"/>
                          <a14:foregroundMark x1="37455" y1="78648" x2="37455" y2="78648"/>
                          <a14:foregroundMark x1="37455" y1="89680" x2="37455" y2="89680"/>
                          <a14:foregroundMark x1="38182" y1="90391" x2="38182" y2="90391"/>
                          <a14:foregroundMark x1="44000" y1="77224" x2="44000" y2="77224"/>
                          <a14:foregroundMark x1="54909" y1="77936" x2="36000" y2="87544"/>
                          <a14:foregroundMark x1="52000" y1="83630" x2="60000" y2="74733"/>
                          <a14:foregroundMark x1="62909" y1="72954" x2="53455" y2="65480"/>
                          <a14:foregroundMark x1="67636" y1="66548" x2="67636" y2="66548"/>
                          <a14:foregroundMark x1="67636" y1="66548" x2="67636" y2="66548"/>
                          <a14:foregroundMark x1="64727" y1="58007" x2="64727" y2="58007"/>
                          <a14:foregroundMark x1="64727" y1="58007" x2="64727" y2="58007"/>
                          <a14:foregroundMark x1="64727" y1="58007" x2="64727" y2="58007"/>
                          <a14:foregroundMark x1="60000" y1="53025" x2="60000" y2="53025"/>
                          <a14:foregroundMark x1="60000" y1="53025" x2="60000" y2="53025"/>
                          <a14:foregroundMark x1="60000" y1="53025" x2="60000" y2="53025"/>
                          <a14:foregroundMark x1="60000" y1="48043" x2="60000" y2="48043"/>
                          <a14:foregroundMark x1="60000" y1="48043" x2="60000" y2="48043"/>
                          <a14:foregroundMark x1="60000" y1="48043" x2="60000" y2="48043"/>
                          <a14:foregroundMark x1="60000" y1="48043" x2="60000" y2="48043"/>
                          <a14:foregroundMark x1="61091" y1="13523" x2="61091" y2="13523"/>
                          <a14:foregroundMark x1="61091" y1="13523" x2="61091" y2="13523"/>
                          <a14:foregroundMark x1="61091" y1="13523" x2="61091" y2="13523"/>
                          <a14:foregroundMark x1="60727" y1="13523" x2="60727" y2="13523"/>
                          <a14:foregroundMark x1="60727" y1="13523" x2="60727" y2="13523"/>
                          <a14:foregroundMark x1="60727" y1="13523" x2="49091" y2="18861"/>
                          <a14:foregroundMark x1="56364" y1="21352" x2="58909" y2="37367"/>
                          <a14:foregroundMark x1="40000" y1="22420" x2="39636" y2="12100"/>
                          <a14:foregroundMark x1="35636" y1="23488" x2="35636" y2="23488"/>
                          <a14:foregroundMark x1="34182" y1="43772" x2="27636" y2="56940"/>
                          <a14:foregroundMark x1="36364" y1="49110" x2="38909" y2="61210"/>
                          <a14:foregroundMark x1="53091" y1="62633" x2="63273" y2="48754"/>
                          <a14:foregroundMark x1="66182" y1="80427" x2="66182" y2="80427"/>
                          <a14:foregroundMark x1="66182" y1="80071" x2="66182" y2="80071"/>
                          <a14:foregroundMark x1="85818" y1="60498" x2="85818" y2="60498"/>
                          <a14:foregroundMark x1="92000" y1="57295" x2="92000" y2="57295"/>
                          <a14:foregroundMark x1="92000" y1="59786" x2="92000" y2="59786"/>
                          <a14:foregroundMark x1="90909" y1="93950" x2="90909" y2="93950"/>
                          <a14:foregroundMark x1="90909" y1="93950" x2="90909" y2="93950"/>
                          <a14:foregroundMark x1="61091" y1="90391" x2="61091" y2="90391"/>
                          <a14:foregroundMark x1="43636" y1="68327" x2="43636" y2="68327"/>
                          <a14:foregroundMark x1="16000" y1="62633" x2="16000" y2="62633"/>
                          <a14:foregroundMark x1="45455" y1="34520" x2="45455" y2="34520"/>
                          <a14:foregroundMark x1="56364" y1="31317" x2="56364" y2="31317"/>
                        </a14:backgroundRemoval>
                      </a14:imgEffect>
                    </a14:imgLayer>
                  </a14:imgProps>
                </a:ext>
                <a:ext uri="{28A0092B-C50C-407E-A947-70E740481C1C}">
                  <a14:useLocalDpi xmlns:a14="http://schemas.microsoft.com/office/drawing/2010/main"/>
                </a:ext>
              </a:extLst>
            </a:blip>
            <a:srcRect/>
            <a:stretch/>
          </p:blipFill>
          <p:spPr>
            <a:xfrm>
              <a:off x="5541851" y="2790020"/>
              <a:ext cx="543835" cy="540064"/>
            </a:xfrm>
            <a:prstGeom prst="rect">
              <a:avLst/>
            </a:prstGeom>
          </p:spPr>
        </p:pic>
        <p:pic>
          <p:nvPicPr>
            <p:cNvPr id="63" name="図 6" descr="テーブル が含まれている画像&#10;&#10;自動的に生成された説明">
              <a:extLst>
                <a:ext uri="{FF2B5EF4-FFF2-40B4-BE49-F238E27FC236}">
                  <a16:creationId xmlns:a16="http://schemas.microsoft.com/office/drawing/2014/main" id="{CBAB6F60-A367-E9F3-3A17-B56878161CF7}"/>
                </a:ext>
              </a:extLst>
            </p:cNvPr>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948112" y="2852361"/>
              <a:ext cx="717753" cy="507829"/>
            </a:xfrm>
            <a:prstGeom prst="rect">
              <a:avLst/>
            </a:prstGeom>
          </p:spPr>
        </p:pic>
        <p:sp>
          <p:nvSpPr>
            <p:cNvPr id="192" name="四角形: 角を丸くする 191">
              <a:extLst>
                <a:ext uri="{FF2B5EF4-FFF2-40B4-BE49-F238E27FC236}">
                  <a16:creationId xmlns:a16="http://schemas.microsoft.com/office/drawing/2014/main" id="{72B405E9-74CE-E2A5-9604-81F6236AD2BC}"/>
                </a:ext>
              </a:extLst>
            </p:cNvPr>
            <p:cNvSpPr/>
            <p:nvPr/>
          </p:nvSpPr>
          <p:spPr>
            <a:xfrm rot="20720421">
              <a:off x="3426739" y="1059859"/>
              <a:ext cx="736422" cy="240463"/>
            </a:xfrm>
            <a:prstGeom prst="roundRect">
              <a:avLst/>
            </a:prstGeom>
            <a:solidFill>
              <a:srgbClr val="DB4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STEP2.</a:t>
              </a:r>
              <a:endParaRPr kumimoji="1" lang="ja-JP" altLang="en-US" sz="12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pic>
        <p:nvPicPr>
          <p:cNvPr id="7" name="図 6" descr="冷蔵庫の前に立っている&#10;&#10;中程度の精度で自動的に生成された説明">
            <a:extLst>
              <a:ext uri="{FF2B5EF4-FFF2-40B4-BE49-F238E27FC236}">
                <a16:creationId xmlns:a16="http://schemas.microsoft.com/office/drawing/2014/main" id="{5709FB62-639E-7ACB-D8C2-C9DE774B9CF0}"/>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6200" b="94933" l="10000" r="90000">
                        <a14:foregroundMark x1="39800" y1="9800" x2="63400" y2="10467"/>
                        <a14:foregroundMark x1="42900" y1="35800" x2="58700" y2="40533"/>
                        <a14:foregroundMark x1="58700" y1="40533" x2="59700" y2="40533"/>
                        <a14:foregroundMark x1="35700" y1="8800" x2="35700" y2="14867"/>
                        <a14:foregroundMark x1="38200" y1="7133" x2="61900" y2="6200"/>
                        <a14:foregroundMark x1="31300" y1="49200" x2="32400" y2="54267"/>
                        <a14:foregroundMark x1="32400" y1="54267" x2="32900" y2="54467"/>
                        <a14:foregroundMark x1="67900" y1="48733" x2="68000" y2="53200"/>
                        <a14:foregroundMark x1="34900" y1="90867" x2="40500" y2="95400"/>
                        <a14:foregroundMark x1="40500" y1="95400" x2="56100" y2="95067"/>
                        <a14:foregroundMark x1="56100" y1="95067" x2="47800" y2="89867"/>
                        <a14:foregroundMark x1="47800" y1="89867" x2="38800" y2="91133"/>
                        <a14:foregroundMark x1="34000" y1="95133" x2="57600" y2="94933"/>
                        <a14:foregroundMark x1="57600" y1="94933" x2="64500" y2="94933"/>
                      </a14:backgroundRemoval>
                    </a14:imgEffect>
                  </a14:imgLayer>
                </a14:imgProps>
              </a:ext>
              <a:ext uri="{28A0092B-C50C-407E-A947-70E740481C1C}">
                <a14:useLocalDpi xmlns:a14="http://schemas.microsoft.com/office/drawing/2010/main" val="0"/>
              </a:ext>
            </a:extLst>
          </a:blip>
          <a:stretch>
            <a:fillRect/>
          </a:stretch>
        </p:blipFill>
        <p:spPr>
          <a:xfrm>
            <a:off x="5876931" y="1883017"/>
            <a:ext cx="949141" cy="1423712"/>
          </a:xfrm>
          <a:prstGeom prst="rect">
            <a:avLst/>
          </a:prstGeom>
        </p:spPr>
      </p:pic>
      <p:sp>
        <p:nvSpPr>
          <p:cNvPr id="261" name="四角形: 角を丸くする 260">
            <a:extLst>
              <a:ext uri="{FF2B5EF4-FFF2-40B4-BE49-F238E27FC236}">
                <a16:creationId xmlns:a16="http://schemas.microsoft.com/office/drawing/2014/main" id="{49507FDC-5019-19CF-DC88-3450A7D88F57}"/>
              </a:ext>
            </a:extLst>
          </p:cNvPr>
          <p:cNvSpPr/>
          <p:nvPr/>
        </p:nvSpPr>
        <p:spPr>
          <a:xfrm>
            <a:off x="215493" y="4328995"/>
            <a:ext cx="6427015" cy="1133497"/>
          </a:xfrm>
          <a:prstGeom prst="roundRect">
            <a:avLst>
              <a:gd name="adj" fmla="val 15073"/>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47" name="フローチャート: 代替処理 246">
            <a:extLst>
              <a:ext uri="{FF2B5EF4-FFF2-40B4-BE49-F238E27FC236}">
                <a16:creationId xmlns:a16="http://schemas.microsoft.com/office/drawing/2014/main" id="{123C77FD-9B36-7FCB-ED1C-49FEFFF0A795}"/>
              </a:ext>
            </a:extLst>
          </p:cNvPr>
          <p:cNvSpPr/>
          <p:nvPr/>
        </p:nvSpPr>
        <p:spPr>
          <a:xfrm>
            <a:off x="304935" y="4377698"/>
            <a:ext cx="5335937" cy="1036090"/>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08000" rtlCol="0" anchor="t">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マイナンバーカードの</a:t>
            </a:r>
            <a:r>
              <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IC</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チップには保険証情報や医療情報自体は入っていません。紛失・盗難の場合はいつでも一時利用停止ができますし、暗証番号は一定回数間違うと機能がロックされます。不正に情報を読みだそうとするとチップが壊れる仕組みもあります。</a:t>
            </a:r>
            <a:endPar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pic>
        <p:nvPicPr>
          <p:cNvPr id="3" name="図 2" descr="アイコン&#10;&#10;自動的に生成された説明">
            <a:extLst>
              <a:ext uri="{FF2B5EF4-FFF2-40B4-BE49-F238E27FC236}">
                <a16:creationId xmlns:a16="http://schemas.microsoft.com/office/drawing/2014/main" id="{870F3144-F447-7A3F-1B12-9E4E656C5251}"/>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foregroundMark x1="20517" y1="14082" x2="28983" y2="41324"/>
                        <a14:foregroundMark x1="40682" y1="15591" x2="48207" y2="36798"/>
                        <a14:foregroundMark x1="33157" y1="36379" x2="22928" y2="43671"/>
                        <a14:foregroundMark x1="24162" y1="43462" x2="40976" y2="56329"/>
                        <a14:foregroundMark x1="46972" y1="16471" x2="46972" y2="37469"/>
                        <a14:foregroundMark x1="38566" y1="36379" x2="34039" y2="57586"/>
                        <a14:foregroundMark x1="51205" y1="38307" x2="32275" y2="59095"/>
                        <a14:foregroundMark x1="52087" y1="36379" x2="30159" y2="59514"/>
                        <a14:foregroundMark x1="54791" y1="38516" x2="33157" y2="61023"/>
                        <a14:foregroundMark x1="56908" y1="38516" x2="39800" y2="58256"/>
                        <a14:foregroundMark x1="59906" y1="42163" x2="43092" y2="58256"/>
                        <a14:foregroundMark x1="58436" y1="39396" x2="38272" y2="54149"/>
                        <a14:foregroundMark x1="26867" y1="37888" x2="31335" y2="60604"/>
                        <a14:foregroundMark x1="25044" y1="42791" x2="34685" y2="62322"/>
                        <a14:foregroundMark x1="27160" y1="38307" x2="33157" y2="58676"/>
                        <a14:foregroundMark x1="25632" y1="38097" x2="15109" y2="49036"/>
                        <a14:foregroundMark x1="33451" y1="64250" x2="48501" y2="59933"/>
                        <a14:foregroundMark x1="26867" y1="67016" x2="58436" y2="63579"/>
                        <a14:foregroundMark x1="26279" y1="74937" x2="56908" y2="72590"/>
                        <a14:foregroundMark x1="66196" y1="71752" x2="62904" y2="73009"/>
                        <a14:foregroundMark x1="75544" y1="38935" x2="75544" y2="38935"/>
                        <a14:foregroundMark x1="79130" y1="32733" x2="86949" y2="29757"/>
                      </a14:backgroundRemoval>
                    </a14:imgEffect>
                  </a14:imgLayer>
                </a14:imgProps>
              </a:ext>
              <a:ext uri="{28A0092B-C50C-407E-A947-70E740481C1C}">
                <a14:useLocalDpi xmlns:a14="http://schemas.microsoft.com/office/drawing/2010/main" val="0"/>
              </a:ext>
            </a:extLst>
          </a:blip>
          <a:stretch>
            <a:fillRect/>
          </a:stretch>
        </p:blipFill>
        <p:spPr>
          <a:xfrm>
            <a:off x="5682611" y="4355743"/>
            <a:ext cx="769941" cy="1080000"/>
          </a:xfrm>
          <a:prstGeom prst="rect">
            <a:avLst/>
          </a:prstGeom>
        </p:spPr>
      </p:pic>
      <p:sp>
        <p:nvSpPr>
          <p:cNvPr id="246" name="正方形/長方形 245">
            <a:extLst>
              <a:ext uri="{FF2B5EF4-FFF2-40B4-BE49-F238E27FC236}">
                <a16:creationId xmlns:a16="http://schemas.microsoft.com/office/drawing/2014/main" id="{76DBB5DB-0D32-807A-45EC-F0380E289242}"/>
              </a:ext>
            </a:extLst>
          </p:cNvPr>
          <p:cNvSpPr/>
          <p:nvPr/>
        </p:nvSpPr>
        <p:spPr>
          <a:xfrm>
            <a:off x="189000" y="4007377"/>
            <a:ext cx="6480000" cy="3386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08000" rtlCol="0" anchor="t">
            <a:no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rPr>
              <a:t>マイナンバーカードは安全なの？</a:t>
            </a:r>
            <a:endParaRPr kumimoji="1" lang="en-US" altLang="ja-JP" sz="1200" b="1"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40" name="正方形/長方形 39">
            <a:extLst>
              <a:ext uri="{FF2B5EF4-FFF2-40B4-BE49-F238E27FC236}">
                <a16:creationId xmlns:a16="http://schemas.microsoft.com/office/drawing/2014/main" id="{81CDBFF4-24B6-44B9-BC85-598BAAA1A219}"/>
              </a:ext>
            </a:extLst>
          </p:cNvPr>
          <p:cNvSpPr/>
          <p:nvPr/>
        </p:nvSpPr>
        <p:spPr>
          <a:xfrm>
            <a:off x="189000" y="7292027"/>
            <a:ext cx="6480000" cy="3386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08000" rtlCol="0" anchor="t">
            <a:no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どうやって受付するの？</a:t>
            </a:r>
            <a:endParaRPr kumimoji="1" lang="en-US" altLang="ja-JP" sz="1200" b="1"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256" name="四角形: 角を丸くする 255">
            <a:extLst>
              <a:ext uri="{FF2B5EF4-FFF2-40B4-BE49-F238E27FC236}">
                <a16:creationId xmlns:a16="http://schemas.microsoft.com/office/drawing/2014/main" id="{FF1E3F88-EE2D-6CBC-FDA5-E6C421960E3D}"/>
              </a:ext>
            </a:extLst>
          </p:cNvPr>
          <p:cNvSpPr/>
          <p:nvPr/>
        </p:nvSpPr>
        <p:spPr>
          <a:xfrm>
            <a:off x="215493" y="7627145"/>
            <a:ext cx="6427015" cy="1134000"/>
          </a:xfrm>
          <a:prstGeom prst="roundRect">
            <a:avLst>
              <a:gd name="adj" fmla="val 15073"/>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7" name="フローチャート: 代替処理 46">
            <a:extLst>
              <a:ext uri="{FF2B5EF4-FFF2-40B4-BE49-F238E27FC236}">
                <a16:creationId xmlns:a16="http://schemas.microsoft.com/office/drawing/2014/main" id="{C8505446-5DC6-4105-8D8D-F31692E8F8E3}"/>
              </a:ext>
            </a:extLst>
          </p:cNvPr>
          <p:cNvSpPr/>
          <p:nvPr/>
        </p:nvSpPr>
        <p:spPr>
          <a:xfrm>
            <a:off x="295938" y="7777432"/>
            <a:ext cx="5335936" cy="801132"/>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08000" rtlCol="0" anchor="t">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マイナ受付は顔認証付きカードリーダーで行います。マイナンバーカードを読み取り口に置くと受付が始まりますので、画面の指示に沿って受付をしてください。</a:t>
            </a:r>
          </a:p>
        </p:txBody>
      </p:sp>
      <p:sp>
        <p:nvSpPr>
          <p:cNvPr id="16" name="正方形/長方形 15">
            <a:extLst>
              <a:ext uri="{FF2B5EF4-FFF2-40B4-BE49-F238E27FC236}">
                <a16:creationId xmlns:a16="http://schemas.microsoft.com/office/drawing/2014/main" id="{7007354D-7896-25C2-C8E6-A2CA4FF45BD4}"/>
              </a:ext>
            </a:extLst>
          </p:cNvPr>
          <p:cNvSpPr/>
          <p:nvPr/>
        </p:nvSpPr>
        <p:spPr>
          <a:xfrm>
            <a:off x="189000" y="5645962"/>
            <a:ext cx="6480000" cy="3386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08000" tIns="72000" rIns="108000" rtlCol="0" anchor="t">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マイナンバーカードを健康保険証として利用するためにはどうしたらいいの？</a:t>
            </a:r>
            <a:endParaRPr kumimoji="1" lang="en-US" altLang="ja-JP" sz="12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8" name="四角形: 角を丸くする 7">
            <a:extLst>
              <a:ext uri="{FF2B5EF4-FFF2-40B4-BE49-F238E27FC236}">
                <a16:creationId xmlns:a16="http://schemas.microsoft.com/office/drawing/2014/main" id="{D066EEB7-22F8-4DDD-8837-BF1FB1CEA4A9}"/>
              </a:ext>
            </a:extLst>
          </p:cNvPr>
          <p:cNvSpPr/>
          <p:nvPr/>
        </p:nvSpPr>
        <p:spPr>
          <a:xfrm>
            <a:off x="215493" y="5984839"/>
            <a:ext cx="6427015" cy="1235877"/>
          </a:xfrm>
          <a:prstGeom prst="roundRect">
            <a:avLst>
              <a:gd name="adj" fmla="val 15073"/>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3" name="フローチャート: 代替処理 22">
            <a:extLst>
              <a:ext uri="{FF2B5EF4-FFF2-40B4-BE49-F238E27FC236}">
                <a16:creationId xmlns:a16="http://schemas.microsoft.com/office/drawing/2014/main" id="{6934807E-A470-25BD-A55A-70093CF63014}"/>
              </a:ext>
            </a:extLst>
          </p:cNvPr>
          <p:cNvSpPr/>
          <p:nvPr/>
        </p:nvSpPr>
        <p:spPr>
          <a:xfrm>
            <a:off x="215493" y="6218710"/>
            <a:ext cx="5335200" cy="801132"/>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08000" rtlCol="0" anchor="ctr">
            <a:spAutoFit/>
          </a:bodyPr>
          <a:lstStyle/>
          <a:p>
            <a:pPr marL="0" marR="0" lvl="0" indent="0" defTabSz="457200" rtl="0" eaLnBrk="1" fontAlgn="auto" latinLnBrk="0" hangingPunct="1">
              <a:lnSpc>
                <a:spcPct val="120000"/>
              </a:lnSpc>
              <a:spcBef>
                <a:spcPts val="0"/>
              </a:spcBef>
              <a:spcAft>
                <a:spcPts val="0"/>
              </a:spcAft>
              <a:buClrTx/>
              <a:buSzTx/>
              <a:buFontTx/>
              <a:buNone/>
              <a:tabLst/>
              <a:defRPr/>
            </a:pP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マイナンバーカードを健康保険証として利用するためには、ご利用登録が必要です。初めて医療機関を受診していただいても顔認証付きカードリーダーの画面で、そのまま初回の利用登録ができます。</a:t>
            </a:r>
            <a:endPar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pic>
        <p:nvPicPr>
          <p:cNvPr id="5" name="Picture 54">
            <a:extLst>
              <a:ext uri="{FF2B5EF4-FFF2-40B4-BE49-F238E27FC236}">
                <a16:creationId xmlns:a16="http://schemas.microsoft.com/office/drawing/2014/main" id="{77EF30D1-3564-4323-3A3A-48335FFFDDE4}"/>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9964" b="93950" l="9818" r="92000">
                        <a14:foregroundMark x1="56727" y1="53381" x2="56727" y2="53381"/>
                        <a14:foregroundMark x1="44727" y1="47331" x2="44727" y2="47331"/>
                        <a14:foregroundMark x1="35636" y1="39858" x2="35636" y2="39858"/>
                        <a14:foregroundMark x1="35636" y1="39858" x2="35636" y2="39858"/>
                        <a14:foregroundMark x1="26545" y1="49466" x2="26545" y2="49466"/>
                        <a14:foregroundMark x1="26545" y1="49466" x2="26545" y2="49466"/>
                        <a14:foregroundMark x1="25455" y1="49822" x2="25455" y2="49822"/>
                        <a14:foregroundMark x1="25455" y1="50534" x2="25455" y2="50534"/>
                        <a14:foregroundMark x1="31273" y1="53381" x2="31273" y2="53381"/>
                        <a14:foregroundMark x1="31273" y1="53381" x2="21091" y2="52313"/>
                        <a14:foregroundMark x1="19636" y1="49110" x2="19636" y2="49110"/>
                        <a14:foregroundMark x1="37091" y1="42705" x2="37091" y2="42705"/>
                        <a14:foregroundMark x1="35636" y1="40569" x2="60000" y2="47331"/>
                        <a14:foregroundMark x1="60727" y1="44840" x2="48364" y2="71174"/>
                        <a14:foregroundMark x1="48364" y1="71174" x2="26545" y2="60854"/>
                        <a14:foregroundMark x1="25818" y1="59431" x2="25818" y2="59431"/>
                        <a14:foregroundMark x1="23636" y1="59786" x2="23636" y2="59786"/>
                        <a14:foregroundMark x1="29818" y1="66192" x2="38545" y2="69039"/>
                        <a14:foregroundMark x1="37455" y1="78648" x2="37455" y2="78648"/>
                        <a14:foregroundMark x1="37455" y1="89680" x2="37455" y2="89680"/>
                        <a14:foregroundMark x1="38182" y1="90391" x2="38182" y2="90391"/>
                        <a14:foregroundMark x1="44000" y1="77224" x2="44000" y2="77224"/>
                        <a14:foregroundMark x1="54909" y1="77936" x2="36000" y2="87544"/>
                        <a14:foregroundMark x1="52000" y1="83630" x2="60000" y2="74733"/>
                        <a14:foregroundMark x1="62909" y1="72954" x2="53455" y2="65480"/>
                        <a14:foregroundMark x1="67636" y1="66548" x2="67636" y2="66548"/>
                        <a14:foregroundMark x1="67636" y1="66548" x2="67636" y2="66548"/>
                        <a14:foregroundMark x1="64727" y1="58007" x2="64727" y2="58007"/>
                        <a14:foregroundMark x1="64727" y1="58007" x2="64727" y2="58007"/>
                        <a14:foregroundMark x1="64727" y1="58007" x2="64727" y2="58007"/>
                        <a14:foregroundMark x1="60000" y1="53025" x2="60000" y2="53025"/>
                        <a14:foregroundMark x1="60000" y1="53025" x2="60000" y2="53025"/>
                        <a14:foregroundMark x1="60000" y1="53025" x2="60000" y2="53025"/>
                        <a14:foregroundMark x1="60000" y1="48043" x2="60000" y2="48043"/>
                        <a14:foregroundMark x1="60000" y1="48043" x2="60000" y2="48043"/>
                        <a14:foregroundMark x1="60000" y1="48043" x2="60000" y2="48043"/>
                        <a14:foregroundMark x1="60000" y1="48043" x2="60000" y2="48043"/>
                        <a14:foregroundMark x1="61091" y1="13523" x2="61091" y2="13523"/>
                        <a14:foregroundMark x1="61091" y1="13523" x2="61091" y2="13523"/>
                        <a14:foregroundMark x1="61091" y1="13523" x2="61091" y2="13523"/>
                        <a14:foregroundMark x1="60727" y1="13523" x2="60727" y2="13523"/>
                        <a14:foregroundMark x1="60727" y1="13523" x2="60727" y2="13523"/>
                        <a14:foregroundMark x1="60727" y1="13523" x2="49091" y2="18861"/>
                        <a14:foregroundMark x1="56364" y1="21352" x2="58909" y2="37367"/>
                        <a14:foregroundMark x1="40000" y1="22420" x2="39636" y2="12100"/>
                        <a14:foregroundMark x1="35636" y1="23488" x2="35636" y2="23488"/>
                        <a14:foregroundMark x1="34182" y1="43772" x2="27636" y2="56940"/>
                        <a14:foregroundMark x1="36364" y1="49110" x2="38909" y2="61210"/>
                        <a14:foregroundMark x1="53091" y1="62633" x2="63273" y2="48754"/>
                        <a14:foregroundMark x1="66182" y1="80427" x2="66182" y2="80427"/>
                        <a14:foregroundMark x1="66182" y1="80071" x2="66182" y2="80071"/>
                        <a14:foregroundMark x1="85818" y1="60498" x2="85818" y2="60498"/>
                        <a14:foregroundMark x1="92000" y1="57295" x2="92000" y2="57295"/>
                        <a14:foregroundMark x1="92000" y1="59786" x2="92000" y2="59786"/>
                        <a14:foregroundMark x1="90909" y1="93950" x2="90909" y2="93950"/>
                        <a14:foregroundMark x1="90909" y1="93950" x2="90909" y2="93950"/>
                        <a14:foregroundMark x1="61091" y1="90391" x2="61091" y2="90391"/>
                        <a14:foregroundMark x1="43636" y1="68327" x2="43636" y2="68327"/>
                        <a14:foregroundMark x1="16000" y1="62633" x2="16000" y2="62633"/>
                        <a14:foregroundMark x1="45455" y1="34520" x2="45455" y2="34520"/>
                        <a14:foregroundMark x1="56364" y1="31317" x2="56364" y2="31317"/>
                      </a14:backgroundRemoval>
                    </a14:imgEffect>
                  </a14:imgLayer>
                </a14:imgProps>
              </a:ext>
              <a:ext uri="{28A0092B-C50C-407E-A947-70E740481C1C}">
                <a14:useLocalDpi xmlns:a14="http://schemas.microsoft.com/office/drawing/2010/main"/>
              </a:ext>
            </a:extLst>
          </a:blip>
          <a:srcRect/>
          <a:stretch/>
        </p:blipFill>
        <p:spPr>
          <a:xfrm>
            <a:off x="5523811" y="6010768"/>
            <a:ext cx="1087541" cy="1080000"/>
          </a:xfrm>
          <a:prstGeom prst="rect">
            <a:avLst/>
          </a:prstGeom>
        </p:spPr>
      </p:pic>
      <p:pic>
        <p:nvPicPr>
          <p:cNvPr id="10" name="図 9" descr="ダイアグラム&#10;&#10;低い精度で自動的に生成された説明">
            <a:extLst>
              <a:ext uri="{FF2B5EF4-FFF2-40B4-BE49-F238E27FC236}">
                <a16:creationId xmlns:a16="http://schemas.microsoft.com/office/drawing/2014/main" id="{D0606689-44F9-E974-9D59-C78184E587DD}"/>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10000" b="90000" l="10000" r="90000">
                        <a14:foregroundMark x1="49178" y1="49860" x2="38841" y2="45226"/>
                        <a14:foregroundMark x1="38841" y1="45226" x2="44949" y2="40145"/>
                        <a14:foregroundMark x1="44949" y1="40145" x2="46437" y2="45114"/>
                        <a14:foregroundMark x1="46437" y1="45114" x2="48395" y2="47515"/>
                        <a14:foregroundMark x1="55051" y1="55165" x2="41660" y2="54104"/>
                        <a14:foregroundMark x1="41660" y1="54104" x2="55677" y2="50363"/>
                        <a14:foregroundMark x1="55677" y1="50363" x2="57478" y2="55667"/>
                        <a14:foregroundMark x1="57478" y1="55667" x2="51057" y2="57566"/>
                        <a14:foregroundMark x1="45576" y1="38191" x2="42130" y2="29425"/>
                        <a14:foregroundMark x1="42130" y1="29425" x2="45889" y2="36013"/>
                        <a14:foregroundMark x1="45889" y1="36013" x2="45184" y2="37465"/>
                        <a14:foregroundMark x1="54111" y1="40759" x2="55599" y2="35623"/>
                        <a14:foregroundMark x1="55599" y1="35623" x2="54894" y2="39252"/>
                        <a14:foregroundMark x1="25215" y1="51312" x2="25215" y2="51480"/>
                      </a14:backgroundRemoval>
                    </a14:imgEffect>
                  </a14:imgLayer>
                </a14:imgProps>
              </a:ext>
              <a:ext uri="{28A0092B-C50C-407E-A947-70E740481C1C}">
                <a14:useLocalDpi xmlns:a14="http://schemas.microsoft.com/office/drawing/2010/main" val="0"/>
              </a:ext>
            </a:extLst>
          </a:blip>
          <a:srcRect l="14076" t="25449" r="13686" b="28067"/>
          <a:stretch/>
        </p:blipFill>
        <p:spPr>
          <a:xfrm>
            <a:off x="5491581" y="7674306"/>
            <a:ext cx="1152000" cy="1039678"/>
          </a:xfrm>
          <a:prstGeom prst="rect">
            <a:avLst/>
          </a:prstGeom>
        </p:spPr>
      </p:pic>
    </p:spTree>
    <p:extLst>
      <p:ext uri="{BB962C8B-B14F-4D97-AF65-F5344CB8AC3E}">
        <p14:creationId xmlns:p14="http://schemas.microsoft.com/office/powerpoint/2010/main" val="260426055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d758a7b-10cf-4456-8e74-56d51dda6b0f">
      <Terms xmlns="http://schemas.microsoft.com/office/infopath/2007/PartnerControls"/>
    </lcf76f155ced4ddcb4097134ff3c332f>
    <TaxCatchAll xmlns="463df8c3-1c35-4f9a-934b-177c1f19fdfd" xsi:nil="true"/>
    <SharedWithUsers xmlns="463df8c3-1c35-4f9a-934b-177c1f19fdfd">
      <UserInfo>
        <DisplayName>電子処方箋チーム メンバー</DisplayName>
        <AccountId>7</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D4B19D256A3494191BF0208EE3DFFFA" ma:contentTypeVersion="13" ma:contentTypeDescription="Create a new document." ma:contentTypeScope="" ma:versionID="7e3c5789ee18eb6e0d19ebf66ec5a9b3">
  <xsd:schema xmlns:xsd="http://www.w3.org/2001/XMLSchema" xmlns:xs="http://www.w3.org/2001/XMLSchema" xmlns:p="http://schemas.microsoft.com/office/2006/metadata/properties" xmlns:ns2="2d758a7b-10cf-4456-8e74-56d51dda6b0f" xmlns:ns3="463df8c3-1c35-4f9a-934b-177c1f19fdfd" targetNamespace="http://schemas.microsoft.com/office/2006/metadata/properties" ma:root="true" ma:fieldsID="7e1f5359cdf4f95048ce4210d2c2476a" ns2:_="" ns3:_="">
    <xsd:import namespace="2d758a7b-10cf-4456-8e74-56d51dda6b0f"/>
    <xsd:import namespace="463df8c3-1c35-4f9a-934b-177c1f19fdf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758a7b-10cf-4456-8e74-56d51dda6b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d165d17-9b79-46c3-82b9-c927e733c42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63df8c3-1c35-4f9a-934b-177c1f19fdf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f8799e01-89b9-48a1-9c79-b49b05709465}" ma:internalName="TaxCatchAll" ma:showField="CatchAllData" ma:web="463df8c3-1c35-4f9a-934b-177c1f19fdf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32233A-9AEB-4357-B4FA-F37EAB3F74E0}">
  <ds:schemaRefs>
    <ds:schemaRef ds:uri="http://schemas.microsoft.com/sharepoint/v3/contenttype/forms"/>
  </ds:schemaRefs>
</ds:datastoreItem>
</file>

<file path=customXml/itemProps2.xml><?xml version="1.0" encoding="utf-8"?>
<ds:datastoreItem xmlns:ds="http://schemas.openxmlformats.org/officeDocument/2006/customXml" ds:itemID="{B66B435C-164F-4C04-A51C-6AF9323D2E74}">
  <ds:schemaRefs>
    <ds:schemaRef ds:uri="http://purl.org/dc/terms/"/>
    <ds:schemaRef ds:uri="http://purl.org/dc/dcmitype/"/>
    <ds:schemaRef ds:uri="463df8c3-1c35-4f9a-934b-177c1f19fdfd"/>
    <ds:schemaRef ds:uri="http://purl.org/dc/elements/1.1/"/>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2d758a7b-10cf-4456-8e74-56d51dda6b0f"/>
    <ds:schemaRef ds:uri="http://schemas.microsoft.com/office/2006/metadata/properties"/>
  </ds:schemaRefs>
</ds:datastoreItem>
</file>

<file path=customXml/itemProps3.xml><?xml version="1.0" encoding="utf-8"?>
<ds:datastoreItem xmlns:ds="http://schemas.openxmlformats.org/officeDocument/2006/customXml" ds:itemID="{2B2C666A-3DDF-4537-A59F-12DB0F9D70BB}">
  <ds:schemaRefs>
    <ds:schemaRef ds:uri="2d758a7b-10cf-4456-8e74-56d51dda6b0f"/>
    <ds:schemaRef ds:uri="463df8c3-1c35-4f9a-934b-177c1f19fdf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e0793d39-0939-496d-b129-198edd916feb}" enabled="0" method="" siteId="{e0793d39-0939-496d-b129-198edd916feb}" removed="1"/>
</clbl:labelList>
</file>

<file path=docProps/app.xml><?xml version="1.0" encoding="utf-8"?>
<Properties xmlns="http://schemas.openxmlformats.org/officeDocument/2006/extended-properties" xmlns:vt="http://schemas.openxmlformats.org/officeDocument/2006/docPropsVTypes">
  <Template>Office Theme 2013 - 2022</Template>
  <TotalTime>184</TotalTime>
  <Words>619</Words>
  <Application>
  </Application>
  <PresentationFormat>A4 210 x 297 mm</PresentationFormat>
  <Paragraphs>45</Paragraphs>
  <Slides>2</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vt:i4>
      </vt:variant>
    </vt:vector>
  </HeadingPairs>
  <TitlesOfParts>
    <vt:vector size="11" baseType="lpstr">
      <vt:lpstr>BIZ UDゴシック</vt:lpstr>
      <vt:lpstr>HG丸ｺﾞｼｯｸM-PRO</vt:lpstr>
      <vt:lpstr>Meiryo UI</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cp:revision>23</cp:revision>
  <cp:lastPrinted>2023-12-21T05:50:28Z</cp:lastPrinted>
  <dcterms:created xsi:type="dcterms:W3CDTF">2023-05-02T02:30:04Z</dcterms:created>
  <dcterms:modified xsi:type="dcterms:W3CDTF">2024-01-11T10:47:10Z</dcterms:modified>
</cp:coreProperties>
</file>